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2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8" r:id="rId8"/>
    <p:sldId id="264" r:id="rId9"/>
    <p:sldId id="269" r:id="rId10"/>
    <p:sldId id="266" r:id="rId11"/>
    <p:sldId id="271" r:id="rId12"/>
    <p:sldId id="272" r:id="rId13"/>
    <p:sldId id="273" r:id="rId14"/>
    <p:sldId id="274" r:id="rId15"/>
    <p:sldId id="275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432" y="-34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61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96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23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08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411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180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06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00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15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15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762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31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74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21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2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7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34CC62-755B-4B44-855E-F1BF1E15F068}" type="datetimeFigureOut">
              <a:rPr lang="ru-RU" smtClean="0"/>
              <a:t>сб 30.01.21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AF7AEFA-272C-41EE-8CB3-A2B56A7DD9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848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8" r:id="rId16"/>
    <p:sldLayoutId id="21474841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8074" t="29528" r="65184" b="54752"/>
          <a:stretch/>
        </p:blipFill>
        <p:spPr>
          <a:xfrm>
            <a:off x="4710027" y="1718415"/>
            <a:ext cx="2771945" cy="3064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4526" y="5259337"/>
            <a:ext cx="9422947" cy="1136181"/>
          </a:xfrm>
        </p:spPr>
        <p:txBody>
          <a:bodyPr>
            <a:noAutofit/>
          </a:bodyPr>
          <a:lstStyle/>
          <a:p>
            <a:r>
              <a:rPr lang="ru-RU" sz="5400" b="1" spc="225" dirty="0" smtClean="0">
                <a:latin typeface="+mn-lt"/>
              </a:rPr>
              <a:t>«</a:t>
            </a:r>
            <a:r>
              <a:rPr lang="uz-Latn-UZ" sz="5400" b="1" spc="225" dirty="0" smtClean="0">
                <a:latin typeface="+mn-lt"/>
              </a:rPr>
              <a:t>gidromaxsusqurilish</a:t>
            </a:r>
            <a:r>
              <a:rPr lang="ru-RU" sz="5400" b="1" spc="225" dirty="0" smtClean="0">
                <a:latin typeface="+mn-lt"/>
              </a:rPr>
              <a:t>»</a:t>
            </a:r>
            <a:endParaRPr lang="ru-RU" sz="3600" b="1" spc="225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8264" y="0"/>
            <a:ext cx="10575472" cy="124182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CONSTRUCTION AND CONTRACTING ORGANIZATION JOINT STOCK COMPANY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616528" y="5460149"/>
            <a:ext cx="9422947" cy="11361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spc="225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0589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03" y="0"/>
            <a:ext cx="10515600" cy="912131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Currently, the number of specialists of </a:t>
            </a:r>
            <a:r>
              <a:rPr lang="uz-Latn-U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JSC 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Gidr</a:t>
            </a:r>
            <a:r>
              <a:rPr lang="uz-Latn-U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omaxsusqurilish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6686" y="1393372"/>
            <a:ext cx="10779034" cy="458796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sz="3600" b="1" dirty="0" smtClean="0">
                <a:solidFill>
                  <a:srgbClr val="002060"/>
                </a:solidFill>
              </a:rPr>
              <a:t>The number of employees</a:t>
            </a:r>
            <a:r>
              <a:rPr lang="ru-RU" sz="3600" b="1" dirty="0" smtClean="0">
                <a:solidFill>
                  <a:srgbClr val="002060"/>
                </a:solidFill>
              </a:rPr>
              <a:t>– 965 </a:t>
            </a:r>
            <a:r>
              <a:rPr lang="en-US" sz="3600" b="1" dirty="0" smtClean="0">
                <a:solidFill>
                  <a:srgbClr val="002060"/>
                </a:solidFill>
              </a:rPr>
              <a:t>people from them</a:t>
            </a:r>
            <a:r>
              <a:rPr lang="ru-RU" sz="3600" b="1" dirty="0" smtClean="0">
                <a:solidFill>
                  <a:srgbClr val="002060"/>
                </a:solidFill>
              </a:rPr>
              <a:t>:</a:t>
            </a:r>
            <a:endParaRPr lang="ru-RU" sz="3500" b="1" dirty="0" smtClean="0">
              <a:solidFill>
                <a:srgbClr val="002060"/>
              </a:solidFill>
            </a:endParaRPr>
          </a:p>
          <a:p>
            <a:pPr marL="514350" indent="-514350" algn="just">
              <a:buAutoNum type="arabicPeriod"/>
            </a:pPr>
            <a:r>
              <a:rPr lang="en-US" sz="3500" b="1" dirty="0">
                <a:solidFill>
                  <a:srgbClr val="002060"/>
                </a:solidFill>
              </a:rPr>
              <a:t>Cementation section (engineering and technical staff 80 people, working </a:t>
            </a:r>
            <a:r>
              <a:rPr lang="en-US" sz="3500" b="1" dirty="0" err="1">
                <a:solidFill>
                  <a:srgbClr val="002060"/>
                </a:solidFill>
              </a:rPr>
              <a:t>cementiters</a:t>
            </a:r>
            <a:r>
              <a:rPr lang="en-US" sz="3500" b="1" dirty="0">
                <a:solidFill>
                  <a:srgbClr val="002060"/>
                </a:solidFill>
              </a:rPr>
              <a:t> 245 people</a:t>
            </a:r>
            <a:r>
              <a:rPr lang="ru-RU" sz="3500" b="1" dirty="0" smtClean="0">
                <a:solidFill>
                  <a:srgbClr val="002060"/>
                </a:solidFill>
              </a:rPr>
              <a:t>.)</a:t>
            </a:r>
            <a:endParaRPr lang="ru-RU" sz="3500" b="1" dirty="0">
              <a:solidFill>
                <a:srgbClr val="002060"/>
              </a:solidFill>
            </a:endParaRP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3500" b="1" dirty="0">
                <a:solidFill>
                  <a:srgbClr val="002060"/>
                </a:solidFill>
              </a:rPr>
              <a:t>Drilling and blasting section (engineers and technicians 29 people, workers drillers and explosives 90 people</a:t>
            </a:r>
            <a:r>
              <a:rPr lang="ru-RU" sz="3500" b="1" dirty="0" smtClean="0">
                <a:solidFill>
                  <a:srgbClr val="002060"/>
                </a:solidFill>
              </a:rPr>
              <a:t>.)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3500" b="1" dirty="0">
                <a:solidFill>
                  <a:srgbClr val="002060"/>
                </a:solidFill>
              </a:rPr>
              <a:t>The section of underground works (engineering and technical personnel 55 people, working </a:t>
            </a:r>
            <a:r>
              <a:rPr lang="uz-Latn-UZ" sz="3500" b="1" smtClean="0">
                <a:solidFill>
                  <a:srgbClr val="002060"/>
                </a:solidFill>
              </a:rPr>
              <a:t>sinkers</a:t>
            </a:r>
            <a:r>
              <a:rPr lang="en-US" sz="3500" b="1" smtClean="0">
                <a:solidFill>
                  <a:srgbClr val="002060"/>
                </a:solidFill>
              </a:rPr>
              <a:t> </a:t>
            </a:r>
            <a:r>
              <a:rPr lang="en-US" sz="3500" b="1" dirty="0">
                <a:solidFill>
                  <a:srgbClr val="002060"/>
                </a:solidFill>
              </a:rPr>
              <a:t>276 </a:t>
            </a:r>
            <a:r>
              <a:rPr lang="en-US" sz="3500" b="1" dirty="0" smtClean="0">
                <a:solidFill>
                  <a:srgbClr val="002060"/>
                </a:solidFill>
              </a:rPr>
              <a:t>people</a:t>
            </a:r>
          </a:p>
          <a:p>
            <a:pPr marL="514350" indent="-514350" algn="just">
              <a:buFont typeface="Arial" panose="020B0604020202020204" pitchFamily="34" charset="0"/>
              <a:buAutoNum type="arabicPeriod"/>
            </a:pPr>
            <a:r>
              <a:rPr lang="en-US" sz="3500" b="1" dirty="0">
                <a:solidFill>
                  <a:srgbClr val="002060"/>
                </a:solidFill>
              </a:rPr>
              <a:t>Site for a hydraulic structure (engineers and technicians 51 people, construction workers 139) and others</a:t>
            </a:r>
            <a:endParaRPr lang="ru-RU" sz="3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6461" y="697425"/>
            <a:ext cx="5567597" cy="2841884"/>
          </a:xfrm>
          <a:prstGeom prst="rect">
            <a:avLst/>
          </a:prstGeom>
          <a:blipFill dpi="0" rotWithShape="1">
            <a:blip r:embed="rId2"/>
            <a:srcRect/>
            <a:stretch>
              <a:fillRect t="-4477" b="-26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6461" y="3712690"/>
            <a:ext cx="5567597" cy="3014828"/>
          </a:xfrm>
          <a:prstGeom prst="rect">
            <a:avLst/>
          </a:prstGeom>
          <a:blipFill dpi="0" rotWithShape="1">
            <a:blip r:embed="rId3">
              <a:alphaModFix amt="90000"/>
            </a:blip>
            <a:srcRect/>
            <a:stretch>
              <a:fillRect t="-4477" b="-26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4820" y="697425"/>
            <a:ext cx="5625884" cy="2841884"/>
          </a:xfrm>
          <a:prstGeom prst="rect">
            <a:avLst/>
          </a:prstGeom>
          <a:blipFill dpi="0" rotWithShape="1">
            <a:blip r:embed="rId4"/>
            <a:srcRect/>
            <a:stretch>
              <a:fillRect t="-4477" b="-26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14819" y="3712689"/>
            <a:ext cx="5625885" cy="3014829"/>
          </a:xfrm>
          <a:prstGeom prst="rect">
            <a:avLst/>
          </a:prstGeom>
          <a:blipFill dpi="0" rotWithShape="1">
            <a:blip r:embed="rId5"/>
            <a:srcRect/>
            <a:stretch>
              <a:fillRect t="-4477" b="-26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197114" y="-92878"/>
            <a:ext cx="4035409" cy="790303"/>
          </a:xfrm>
        </p:spPr>
        <p:txBody>
          <a:bodyPr>
            <a:normAutofit fontScale="90000"/>
          </a:bodyPr>
          <a:lstStyle/>
          <a:p>
            <a:r>
              <a:rPr lang="uz-Latn-UZ" b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GALLERY</a:t>
            </a:r>
            <a:endParaRPr lang="ru-RU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22554" y="2749006"/>
            <a:ext cx="4035409" cy="7903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800" b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31792" y="2734440"/>
            <a:ext cx="4035409" cy="79030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spc="3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707301" y="2561059"/>
            <a:ext cx="4865914" cy="716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</a:rPr>
              <a:t>Tunnels of the </a:t>
            </a:r>
            <a:r>
              <a:rPr lang="en-US" sz="1800" b="1" dirty="0" err="1">
                <a:solidFill>
                  <a:schemeClr val="tx1"/>
                </a:solidFill>
              </a:rPr>
              <a:t>Kamchik-Rezak</a:t>
            </a:r>
            <a:r>
              <a:rPr lang="en-US" sz="1800" b="1" dirty="0">
                <a:solidFill>
                  <a:schemeClr val="tx1"/>
                </a:solidFill>
              </a:rPr>
              <a:t> passes, </a:t>
            </a:r>
            <a:r>
              <a:rPr lang="en-US" sz="1800" b="1" dirty="0" smtClean="0">
                <a:solidFill>
                  <a:schemeClr val="tx1"/>
                </a:solidFill>
              </a:rPr>
              <a:t>               A-373 </a:t>
            </a:r>
            <a:r>
              <a:rPr lang="en-US" sz="1800" b="1" dirty="0">
                <a:solidFill>
                  <a:schemeClr val="tx1"/>
                </a:solidFill>
              </a:rPr>
              <a:t>Tashkent-Osh highway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6399388" y="2676208"/>
            <a:ext cx="5441315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Improving safety and functioning of the "</a:t>
            </a:r>
            <a:r>
              <a:rPr lang="en-US" sz="1800" b="1" dirty="0" err="1">
                <a:solidFill>
                  <a:schemeClr val="tx1"/>
                </a:solidFill>
              </a:rPr>
              <a:t>Charvak</a:t>
            </a:r>
            <a:r>
              <a:rPr lang="en-US" sz="1800" b="1" dirty="0">
                <a:solidFill>
                  <a:schemeClr val="tx1"/>
                </a:solidFill>
              </a:rPr>
              <a:t> HPP"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6594804" y="5981700"/>
            <a:ext cx="4865914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z-Latn-UZ" sz="1800" b="1" dirty="0">
                <a:solidFill>
                  <a:schemeClr val="tx1"/>
                </a:solidFill>
              </a:rPr>
              <a:t>Driving ramps at </a:t>
            </a:r>
            <a:r>
              <a:rPr lang="uz-Latn-UZ" sz="1800" b="1" dirty="0" smtClean="0">
                <a:solidFill>
                  <a:schemeClr val="tx1"/>
                </a:solidFill>
              </a:rPr>
              <a:t>“Khandizin” </a:t>
            </a:r>
            <a:r>
              <a:rPr lang="uz-Latn-UZ" sz="1800" b="1" dirty="0">
                <a:solidFill>
                  <a:schemeClr val="tx1"/>
                </a:solidFill>
              </a:rPr>
              <a:t>ore </a:t>
            </a:r>
            <a:r>
              <a:rPr lang="uz-Latn-UZ" sz="1800" b="1" dirty="0" smtClean="0">
                <a:solidFill>
                  <a:schemeClr val="tx1"/>
                </a:solidFill>
              </a:rPr>
              <a:t>deposit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356461" y="6011238"/>
            <a:ext cx="5478372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</a:rPr>
              <a:t>Driving by a combine harvester of the construction and operational Spillway Bottom No. 5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19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4171" y="101601"/>
            <a:ext cx="5646057" cy="3164113"/>
          </a:xfrm>
          <a:prstGeom prst="rect">
            <a:avLst/>
          </a:prstGeom>
          <a:blipFill dpi="0" rotWithShape="1">
            <a:blip r:embed="rId2"/>
            <a:srcRect/>
            <a:stretch>
              <a:fillRect t="-4477" b="-26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70170" y="101601"/>
            <a:ext cx="5646057" cy="3164113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70170" y="3542224"/>
            <a:ext cx="5646057" cy="31641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4171" y="3542224"/>
            <a:ext cx="5646057" cy="316411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02955" y="2600217"/>
            <a:ext cx="4865914" cy="716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z-Latn-UZ" sz="1800" b="1" dirty="0">
                <a:solidFill>
                  <a:schemeClr val="tx1"/>
                </a:solidFill>
              </a:rPr>
              <a:t>Entrance portal "</a:t>
            </a:r>
            <a:r>
              <a:rPr lang="uz-Latn-UZ" sz="1800" b="1" dirty="0" smtClean="0">
                <a:solidFill>
                  <a:schemeClr val="tx1"/>
                </a:solidFill>
              </a:rPr>
              <a:t>Zarchob </a:t>
            </a:r>
            <a:r>
              <a:rPr lang="uz-Latn-UZ" sz="1800" b="1" dirty="0">
                <a:solidFill>
                  <a:schemeClr val="tx1"/>
                </a:solidFill>
              </a:rPr>
              <a:t>SHPP"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02955" y="5990057"/>
            <a:ext cx="5170259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</a:rPr>
              <a:t>Entrance portal of the energy and discharge tract of the construction operational spillway 2-tier "</a:t>
            </a:r>
            <a:r>
              <a:rPr lang="en-US" sz="1800" b="1" dirty="0" err="1" smtClean="0">
                <a:solidFill>
                  <a:schemeClr val="tx1"/>
                </a:solidFill>
              </a:rPr>
              <a:t>Pskem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HPP"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447295" y="5990057"/>
            <a:ext cx="5468932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Failure of the construction and operational spillway at PK1 + 74.20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329599" y="2735551"/>
            <a:ext cx="5189301" cy="4456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</a:rPr>
              <a:t>Driving the construction and operational sludge at the </a:t>
            </a:r>
            <a:r>
              <a:rPr lang="en-US" sz="1800" b="1" dirty="0" smtClean="0">
                <a:solidFill>
                  <a:schemeClr val="tx1"/>
                </a:solidFill>
              </a:rPr>
              <a:t>“</a:t>
            </a:r>
            <a:r>
              <a:rPr lang="uz-Latn-UZ" sz="1800" b="1" dirty="0" smtClean="0">
                <a:solidFill>
                  <a:schemeClr val="tx1"/>
                </a:solidFill>
              </a:rPr>
              <a:t>Lower</a:t>
            </a:r>
            <a:r>
              <a:rPr lang="en-US" sz="1800" b="1" dirty="0" smtClean="0">
                <a:solidFill>
                  <a:schemeClr val="tx1"/>
                </a:solidFill>
              </a:rPr>
              <a:t>-</a:t>
            </a:r>
            <a:r>
              <a:rPr lang="en-US" sz="1800" b="1" dirty="0" err="1" smtClean="0">
                <a:solidFill>
                  <a:schemeClr val="tx1"/>
                </a:solidFill>
              </a:rPr>
              <a:t>Chatkal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HPP"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1816" y="3595606"/>
            <a:ext cx="5610387" cy="313065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3217" y="3595606"/>
            <a:ext cx="5641382" cy="313065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51816" y="154981"/>
            <a:ext cx="5610387" cy="30841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03217" y="154982"/>
            <a:ext cx="5641382" cy="3084163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07300" y="2601567"/>
            <a:ext cx="4865914" cy="71628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</a:rPr>
              <a:t>Tunneling the gate chamber of the </a:t>
            </a:r>
            <a:r>
              <a:rPr lang="uz-Latn-UZ" sz="1800" b="1" dirty="0" smtClean="0">
                <a:solidFill>
                  <a:schemeClr val="tx1"/>
                </a:solidFill>
              </a:rPr>
              <a:t>“Lower</a:t>
            </a:r>
            <a:r>
              <a:rPr lang="en-US" sz="1800" b="1" dirty="0" smtClean="0">
                <a:solidFill>
                  <a:schemeClr val="tx1"/>
                </a:solidFill>
              </a:rPr>
              <a:t>-</a:t>
            </a:r>
            <a:r>
              <a:rPr lang="en-US" sz="1800" b="1" dirty="0" err="1" smtClean="0">
                <a:solidFill>
                  <a:schemeClr val="tx1"/>
                </a:solidFill>
              </a:rPr>
              <a:t>Chatkal</a:t>
            </a:r>
            <a:r>
              <a:rPr lang="en-US" sz="1800" b="1" dirty="0" smtClean="0">
                <a:solidFill>
                  <a:schemeClr val="tx1"/>
                </a:solidFill>
              </a:rPr>
              <a:t> HPP</a:t>
            </a:r>
            <a:r>
              <a:rPr lang="uz-Latn-UZ" sz="1800" b="1" dirty="0" smtClean="0">
                <a:solidFill>
                  <a:schemeClr val="tx1"/>
                </a:solidFill>
              </a:rPr>
              <a:t>”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348682" y="2495532"/>
            <a:ext cx="5271818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</a:rPr>
              <a:t>Drilling at the section of the road to the </a:t>
            </a:r>
            <a:r>
              <a:rPr lang="en-US" sz="1800" b="1" dirty="0" err="1" smtClean="0">
                <a:solidFill>
                  <a:schemeClr val="tx1"/>
                </a:solidFill>
              </a:rPr>
              <a:t>Pskem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uz-Latn-UZ" sz="1800" b="1" dirty="0" smtClean="0">
                <a:solidFill>
                  <a:schemeClr val="tx1"/>
                </a:solidFill>
              </a:rPr>
              <a:t>HPP </a:t>
            </a:r>
            <a:r>
              <a:rPr lang="en-US" sz="1800" b="1" dirty="0" smtClean="0">
                <a:solidFill>
                  <a:schemeClr val="tx1"/>
                </a:solidFill>
              </a:rPr>
              <a:t>quarry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501080" y="6141720"/>
            <a:ext cx="5361123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</a:rPr>
              <a:t>Cooling room at </a:t>
            </a:r>
            <a:r>
              <a:rPr lang="uz-Latn-UZ" sz="1800" b="1" dirty="0" smtClean="0">
                <a:solidFill>
                  <a:schemeClr val="tx1"/>
                </a:solidFill>
              </a:rPr>
              <a:t>“</a:t>
            </a:r>
            <a:r>
              <a:rPr lang="en-US" sz="1800" b="1" dirty="0" smtClean="0">
                <a:solidFill>
                  <a:schemeClr val="tx1"/>
                </a:solidFill>
              </a:rPr>
              <a:t>N</a:t>
            </a:r>
            <a:r>
              <a:rPr lang="uz-Latn-UZ" sz="1800" b="1" dirty="0" smtClean="0">
                <a:solidFill>
                  <a:schemeClr val="tx1"/>
                </a:solidFill>
              </a:rPr>
              <a:t>ew</a:t>
            </a:r>
            <a:r>
              <a:rPr lang="en-US" sz="1800" b="1" dirty="0" smtClean="0">
                <a:solidFill>
                  <a:schemeClr val="tx1"/>
                </a:solidFill>
              </a:rPr>
              <a:t>-</a:t>
            </a:r>
            <a:r>
              <a:rPr lang="en-US" sz="1800" b="1" dirty="0" err="1" smtClean="0">
                <a:solidFill>
                  <a:schemeClr val="tx1"/>
                </a:solidFill>
              </a:rPr>
              <a:t>Angren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>
                <a:solidFill>
                  <a:schemeClr val="tx1"/>
                </a:solidFill>
              </a:rPr>
              <a:t>heat power </a:t>
            </a:r>
            <a:r>
              <a:rPr lang="en-US" sz="1800" b="1" dirty="0" smtClean="0">
                <a:solidFill>
                  <a:schemeClr val="tx1"/>
                </a:solidFill>
              </a:rPr>
              <a:t>plant</a:t>
            </a:r>
            <a:r>
              <a:rPr lang="uz-Latn-UZ" sz="1800" b="1" dirty="0" smtClean="0">
                <a:solidFill>
                  <a:schemeClr val="tx1"/>
                </a:solidFill>
              </a:rPr>
              <a:t>”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59699" y="6009984"/>
            <a:ext cx="5084899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</a:rPr>
              <a:t>Concreting of the entrance portal of the construction and operational spillway 2 tier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1444" y="1046133"/>
            <a:ext cx="5330556" cy="55451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35700" y="1046132"/>
            <a:ext cx="5509217" cy="554516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43765" y="5875020"/>
            <a:ext cx="4865914" cy="71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Tunneling at the </a:t>
            </a:r>
            <a:r>
              <a:rPr lang="uz-Latn-UZ" sz="1800" b="1" dirty="0" smtClean="0">
                <a:solidFill>
                  <a:schemeClr val="tx1"/>
                </a:solidFill>
              </a:rPr>
              <a:t>“Lower</a:t>
            </a:r>
            <a:r>
              <a:rPr lang="en-US" sz="1800" b="1" dirty="0" smtClean="0">
                <a:solidFill>
                  <a:schemeClr val="tx1"/>
                </a:solidFill>
              </a:rPr>
              <a:t>-</a:t>
            </a:r>
            <a:r>
              <a:rPr lang="en-US" sz="1800" b="1" dirty="0" err="1" smtClean="0">
                <a:solidFill>
                  <a:schemeClr val="tx1"/>
                </a:solidFill>
              </a:rPr>
              <a:t>Chatkal</a:t>
            </a:r>
            <a:r>
              <a:rPr lang="en-US" sz="1800" b="1" dirty="0" smtClean="0">
                <a:solidFill>
                  <a:schemeClr val="tx1"/>
                </a:solidFill>
              </a:rPr>
              <a:t> HPP</a:t>
            </a:r>
            <a:r>
              <a:rPr lang="uz-Latn-UZ" sz="1800" b="1" dirty="0" smtClean="0">
                <a:solidFill>
                  <a:schemeClr val="tx1"/>
                </a:solidFill>
              </a:rPr>
              <a:t>”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557350" y="5875020"/>
            <a:ext cx="5317149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z-Latn-UZ" sz="1800" b="1" dirty="0">
                <a:solidFill>
                  <a:schemeClr val="tx1"/>
                </a:solidFill>
              </a:rPr>
              <a:t>Driving a vertical </a:t>
            </a:r>
            <a:r>
              <a:rPr lang="uz-Latn-UZ" sz="1800" b="1" dirty="0" smtClean="0">
                <a:solidFill>
                  <a:schemeClr val="tx1"/>
                </a:solidFill>
              </a:rPr>
              <a:t>mine </a:t>
            </a:r>
            <a:r>
              <a:rPr lang="uz-Latn-UZ" sz="1800" b="1" dirty="0">
                <a:solidFill>
                  <a:schemeClr val="tx1"/>
                </a:solidFill>
              </a:rPr>
              <a:t>at </a:t>
            </a:r>
            <a:r>
              <a:rPr lang="uz-Latn-UZ" sz="1800" b="1" dirty="0" smtClean="0">
                <a:solidFill>
                  <a:schemeClr val="tx1"/>
                </a:solidFill>
              </a:rPr>
              <a:t>“Pskem HPP”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9400" y="1206500"/>
            <a:ext cx="5410200" cy="5257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64300" y="1206500"/>
            <a:ext cx="5359400" cy="5257800"/>
          </a:xfrm>
          <a:prstGeom prst="rect">
            <a:avLst/>
          </a:prstGeom>
          <a:blipFill>
            <a:blip r:embed="rId3"/>
            <a:srcRect/>
            <a:stretch>
              <a:fillRect l="1" t="-9787" r="-2458" b="-795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43765" y="5875020"/>
            <a:ext cx="4865914" cy="716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z-Latn-UZ" sz="1800" b="1" dirty="0">
                <a:solidFill>
                  <a:schemeClr val="tx1"/>
                </a:solidFill>
              </a:rPr>
              <a:t>Cementation equipment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169965" y="5875020"/>
            <a:ext cx="4865914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Installation of metal cladding D = 6.5 m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29706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Thanks for your attention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8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2735"/>
            <a:ext cx="12192000" cy="84393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latin typeface="+mn-lt"/>
              </a:rPr>
              <a:t>THE HISTORY OF THE ORGANIZATION</a:t>
            </a:r>
            <a:endParaRPr lang="ru-RU" sz="3600" dirty="0"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9361" y="1092200"/>
            <a:ext cx="11173278" cy="542834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b="1" i="1" dirty="0" smtClean="0">
                <a:solidFill>
                  <a:srgbClr val="002060"/>
                </a:solidFill>
              </a:rPr>
              <a:t>The Uzbek specialized enterprise “</a:t>
            </a:r>
            <a:r>
              <a:rPr lang="en-US" sz="1800" b="1" i="1" dirty="0" err="1" smtClean="0">
                <a:solidFill>
                  <a:srgbClr val="002060"/>
                </a:solidFill>
              </a:rPr>
              <a:t>Gid</a:t>
            </a:r>
            <a:r>
              <a:rPr lang="uz-Latn-UZ" sz="1800" b="1" i="1" dirty="0" smtClean="0">
                <a:solidFill>
                  <a:srgbClr val="002060"/>
                </a:solidFill>
              </a:rPr>
              <a:t>maxsusqurilish</a:t>
            </a:r>
            <a:r>
              <a:rPr lang="en-US" sz="1800" b="1" i="1" dirty="0" smtClean="0">
                <a:solidFill>
                  <a:srgbClr val="002060"/>
                </a:solidFill>
              </a:rPr>
              <a:t>” </a:t>
            </a:r>
            <a:r>
              <a:rPr lang="en-US" sz="1800" b="1" i="1" dirty="0" smtClean="0">
                <a:solidFill>
                  <a:srgbClr val="002060"/>
                </a:solidFill>
              </a:rPr>
              <a:t>was created on the basis of the Order of the Ministry of Energy of the former USSR dated back January 24, 1961 No.14 and was directly subordinate to the All-Union Trust </a:t>
            </a:r>
            <a:r>
              <a:rPr lang="uz-Latn-UZ" sz="1800" b="1" i="1" dirty="0" smtClean="0">
                <a:solidFill>
                  <a:srgbClr val="002060"/>
                </a:solidFill>
              </a:rPr>
              <a:t>“</a:t>
            </a:r>
            <a:r>
              <a:rPr lang="en-US" sz="1800" b="1" i="1" dirty="0" err="1" smtClean="0">
                <a:solidFill>
                  <a:srgbClr val="002060"/>
                </a:solidFill>
              </a:rPr>
              <a:t>Gid</a:t>
            </a:r>
            <a:r>
              <a:rPr lang="uz-Latn-UZ" sz="1800" b="1" i="1" dirty="0" smtClean="0">
                <a:solidFill>
                  <a:srgbClr val="002060"/>
                </a:solidFill>
              </a:rPr>
              <a:t>maxsusqurilish”</a:t>
            </a:r>
            <a:r>
              <a:rPr lang="en-US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of the Ministry of Energy;  </a:t>
            </a:r>
            <a:r>
              <a:rPr lang="ru-RU" sz="1800" b="1" i="1" dirty="0" smtClean="0">
                <a:solidFill>
                  <a:srgbClr val="002060"/>
                </a:solidFill>
              </a:rPr>
              <a:t> </a:t>
            </a:r>
            <a:endParaRPr lang="en-US" sz="1800" b="1" i="1" dirty="0" smtClean="0">
              <a:solidFill>
                <a:srgbClr val="002060"/>
              </a:solidFill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b="1" i="1" dirty="0" smtClean="0">
                <a:solidFill>
                  <a:srgbClr val="002060"/>
                </a:solidFill>
              </a:rPr>
              <a:t>Based on the Resolution of the Cabinet of Ministers of the RUZ on measures to organize the activities of the State Joint Company “</a:t>
            </a:r>
            <a:r>
              <a:rPr lang="en-US" sz="1800" b="1" i="1" dirty="0" err="1" smtClean="0">
                <a:solidFill>
                  <a:srgbClr val="002060"/>
                </a:solidFill>
              </a:rPr>
              <a:t>Uzbekenergo</a:t>
            </a:r>
            <a:r>
              <a:rPr lang="en-US" sz="1800" b="1" i="1" dirty="0" smtClean="0">
                <a:solidFill>
                  <a:srgbClr val="002060"/>
                </a:solidFill>
              </a:rPr>
              <a:t>”</a:t>
            </a:r>
            <a:r>
              <a:rPr lang="ru-RU" sz="1800" b="1" i="1" dirty="0" smtClean="0">
                <a:solidFill>
                  <a:srgbClr val="002060"/>
                </a:solidFill>
              </a:rPr>
              <a:t>№ </a:t>
            </a:r>
            <a:r>
              <a:rPr lang="ru-RU" sz="1800" b="1" i="1" dirty="0">
                <a:solidFill>
                  <a:srgbClr val="002060"/>
                </a:solidFill>
              </a:rPr>
              <a:t>93 </a:t>
            </a:r>
            <a:r>
              <a:rPr lang="en-US" sz="1800" b="1" i="1" dirty="0" smtClean="0">
                <a:solidFill>
                  <a:srgbClr val="002060"/>
                </a:solidFill>
              </a:rPr>
              <a:t>from February 24, 2001</a:t>
            </a:r>
            <a:r>
              <a:rPr lang="ru-RU" sz="1800" b="1" i="1" dirty="0" smtClean="0">
                <a:solidFill>
                  <a:srgbClr val="002060"/>
                </a:solidFill>
              </a:rPr>
              <a:t>.</a:t>
            </a:r>
            <a:r>
              <a:rPr lang="en-US" sz="1800" b="1" i="1" dirty="0" smtClean="0">
                <a:solidFill>
                  <a:srgbClr val="002060"/>
                </a:solidFill>
              </a:rPr>
              <a:t>The Uzbek specialized department </a:t>
            </a:r>
            <a:r>
              <a:rPr lang="en-US" sz="1800" b="1" i="1" dirty="0">
                <a:solidFill>
                  <a:srgbClr val="002060"/>
                </a:solidFill>
              </a:rPr>
              <a:t>“</a:t>
            </a:r>
            <a:r>
              <a:rPr lang="en-US" sz="1800" b="1" i="1" dirty="0" err="1">
                <a:solidFill>
                  <a:srgbClr val="002060"/>
                </a:solidFill>
              </a:rPr>
              <a:t>Gid</a:t>
            </a:r>
            <a:r>
              <a:rPr lang="uz-Latn-UZ" sz="1800" b="1" i="1" dirty="0">
                <a:solidFill>
                  <a:srgbClr val="002060"/>
                </a:solidFill>
              </a:rPr>
              <a:t>maxsusqurilish</a:t>
            </a:r>
            <a:r>
              <a:rPr lang="en-US" sz="1800" b="1" i="1" dirty="0" smtClean="0">
                <a:solidFill>
                  <a:srgbClr val="002060"/>
                </a:solidFill>
              </a:rPr>
              <a:t>” </a:t>
            </a:r>
            <a:r>
              <a:rPr lang="en-US" sz="1800" b="1" i="1" dirty="0" smtClean="0">
                <a:solidFill>
                  <a:srgbClr val="002060"/>
                </a:solidFill>
              </a:rPr>
              <a:t>entered the system of SJSC “</a:t>
            </a:r>
            <a:r>
              <a:rPr lang="en-US" sz="1800" b="1" i="1" dirty="0" err="1" smtClean="0">
                <a:solidFill>
                  <a:srgbClr val="002060"/>
                </a:solidFill>
              </a:rPr>
              <a:t>Uzbekenergo</a:t>
            </a:r>
            <a:r>
              <a:rPr lang="en-US" sz="1800" b="1" i="1" dirty="0" smtClean="0">
                <a:solidFill>
                  <a:srgbClr val="002060"/>
                </a:solidFill>
              </a:rPr>
              <a:t>”;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800" b="1" i="1" dirty="0" smtClean="0">
                <a:solidFill>
                  <a:srgbClr val="002060"/>
                </a:solidFill>
              </a:rPr>
              <a:t>Open joint Stock Company </a:t>
            </a:r>
            <a:r>
              <a:rPr lang="en-US" sz="1800" b="1" i="1" dirty="0">
                <a:solidFill>
                  <a:srgbClr val="002060"/>
                </a:solidFill>
              </a:rPr>
              <a:t>“</a:t>
            </a:r>
            <a:r>
              <a:rPr lang="en-US" sz="1800" b="1" i="1" dirty="0" err="1">
                <a:solidFill>
                  <a:srgbClr val="002060"/>
                </a:solidFill>
              </a:rPr>
              <a:t>Gid</a:t>
            </a:r>
            <a:r>
              <a:rPr lang="uz-Latn-UZ" sz="1800" b="1" i="1" dirty="0">
                <a:solidFill>
                  <a:srgbClr val="002060"/>
                </a:solidFill>
              </a:rPr>
              <a:t>maxsusqurilish</a:t>
            </a:r>
            <a:r>
              <a:rPr lang="en-US" sz="1800" b="1" i="1" dirty="0" smtClean="0">
                <a:solidFill>
                  <a:srgbClr val="002060"/>
                </a:solidFill>
              </a:rPr>
              <a:t>” </a:t>
            </a:r>
            <a:r>
              <a:rPr lang="en-US" sz="1800" b="1" i="1" dirty="0" smtClean="0">
                <a:solidFill>
                  <a:srgbClr val="002060"/>
                </a:solidFill>
              </a:rPr>
              <a:t>was created on the basis of the Order of the State Property Committee of the Republic of Uzbekistan dated March 31, 2004</a:t>
            </a:r>
            <a:r>
              <a:rPr lang="ru-RU" sz="1800" b="1" i="1" dirty="0" smtClean="0">
                <a:solidFill>
                  <a:srgbClr val="002060"/>
                </a:solidFill>
              </a:rPr>
              <a:t>. </a:t>
            </a:r>
            <a:r>
              <a:rPr lang="en-US" sz="1800" b="1" i="1" dirty="0" smtClean="0">
                <a:solidFill>
                  <a:srgbClr val="002060"/>
                </a:solidFill>
              </a:rPr>
              <a:t>No.41 “ On the transformation of the Uzbek special </a:t>
            </a:r>
            <a:r>
              <a:rPr lang="en-US" sz="1800" b="1" i="1" dirty="0" smtClean="0">
                <a:solidFill>
                  <a:srgbClr val="002060"/>
                </a:solidFill>
              </a:rPr>
              <a:t>department</a:t>
            </a:r>
            <a:r>
              <a:rPr lang="uz-Latn-UZ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”</a:t>
            </a:r>
            <a:r>
              <a:rPr lang="en-US" sz="1800" b="1" i="1" dirty="0" err="1" smtClean="0">
                <a:solidFill>
                  <a:srgbClr val="002060"/>
                </a:solidFill>
              </a:rPr>
              <a:t>Gid</a:t>
            </a:r>
            <a:r>
              <a:rPr lang="uz-Latn-UZ" sz="1800" b="1" i="1" dirty="0">
                <a:solidFill>
                  <a:srgbClr val="002060"/>
                </a:solidFill>
              </a:rPr>
              <a:t>maxsusqurilish</a:t>
            </a:r>
            <a:r>
              <a:rPr lang="en-US" sz="1800" b="1" i="1" dirty="0" smtClean="0">
                <a:solidFill>
                  <a:srgbClr val="002060"/>
                </a:solidFill>
              </a:rPr>
              <a:t>” </a:t>
            </a:r>
            <a:r>
              <a:rPr lang="en-US" sz="1800" b="1" i="1" dirty="0" smtClean="0">
                <a:solidFill>
                  <a:srgbClr val="002060"/>
                </a:solidFill>
              </a:rPr>
              <a:t>into an Open Joint Stock Company and is structural subdivision of SJSC </a:t>
            </a:r>
            <a:r>
              <a:rPr lang="en-US" sz="1800" b="1" i="1" dirty="0" err="1" smtClean="0">
                <a:solidFill>
                  <a:srgbClr val="002060"/>
                </a:solidFill>
              </a:rPr>
              <a:t>Uzbekenergo</a:t>
            </a:r>
            <a:r>
              <a:rPr lang="uz-Latn-UZ" sz="1800" b="1" i="1" dirty="0" smtClean="0">
                <a:solidFill>
                  <a:srgbClr val="002060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( </a:t>
            </a:r>
            <a:r>
              <a:rPr lang="en-US" sz="1800" b="1" i="1" dirty="0" smtClean="0">
                <a:solidFill>
                  <a:srgbClr val="002060"/>
                </a:solidFill>
              </a:rPr>
              <a:t>order for SJSC </a:t>
            </a:r>
            <a:r>
              <a:rPr lang="en-US" sz="1800" b="1" i="1" dirty="0" err="1" smtClean="0">
                <a:solidFill>
                  <a:srgbClr val="002060"/>
                </a:solidFill>
              </a:rPr>
              <a:t>Uzbekenergo</a:t>
            </a:r>
            <a:r>
              <a:rPr lang="en-US" sz="1800" b="1" i="1" dirty="0" smtClean="0">
                <a:solidFill>
                  <a:srgbClr val="002060"/>
                </a:solidFill>
              </a:rPr>
              <a:t> dated back July, No.152), later renamed into Joint-stock Company (06.08.2014 No.000465-04)</a:t>
            </a:r>
            <a:r>
              <a:rPr lang="ru-RU" sz="1800" b="1" i="1" dirty="0" smtClean="0">
                <a:solidFill>
                  <a:srgbClr val="002060"/>
                </a:solidFill>
              </a:rPr>
              <a:t>;</a:t>
            </a:r>
            <a:endParaRPr lang="ru-RU" sz="1800" b="1" i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1800" b="1" i="1" dirty="0" smtClean="0">
                <a:solidFill>
                  <a:srgbClr val="002060"/>
                </a:solidFill>
              </a:rPr>
              <a:t>Based on the Decree of the President of the Republic of Uzbekistan UP-5044 dated 05/18/2017</a:t>
            </a:r>
            <a:r>
              <a:rPr lang="ru-RU" sz="1800" b="1" i="1" dirty="0" smtClean="0">
                <a:solidFill>
                  <a:srgbClr val="002060"/>
                </a:solidFill>
              </a:rPr>
              <a:t>.,</a:t>
            </a:r>
            <a:r>
              <a:rPr lang="en-US" sz="1800" b="1" i="1" dirty="0">
                <a:solidFill>
                  <a:srgbClr val="002060"/>
                </a:solidFill>
              </a:rPr>
              <a:t> Resolution of the President of the Republic of Uzbekistan PP-2947 </a:t>
            </a:r>
            <a:r>
              <a:rPr lang="en-US" sz="1800" b="1" i="1" dirty="0" smtClean="0">
                <a:solidFill>
                  <a:srgbClr val="002060"/>
                </a:solidFill>
              </a:rPr>
              <a:t>from </a:t>
            </a:r>
            <a:r>
              <a:rPr lang="en-US" sz="1800" b="1" i="1" dirty="0">
                <a:solidFill>
                  <a:srgbClr val="002060"/>
                </a:solidFill>
              </a:rPr>
              <a:t>05/02/2017</a:t>
            </a:r>
            <a:r>
              <a:rPr lang="ru-RU" sz="1800" b="1" i="1" dirty="0" smtClean="0">
                <a:solidFill>
                  <a:srgbClr val="002060"/>
                </a:solidFill>
              </a:rPr>
              <a:t>., </a:t>
            </a:r>
            <a:r>
              <a:rPr lang="en-US" sz="1800" b="1" i="1" dirty="0">
                <a:solidFill>
                  <a:srgbClr val="002060"/>
                </a:solidFill>
              </a:rPr>
              <a:t>Decree of the President of the Republic of Uzbekistan PP-2972 dated 05/18/2017, became part of "</a:t>
            </a:r>
            <a:r>
              <a:rPr lang="en-US" sz="1800" b="1" i="1" dirty="0" err="1" smtClean="0">
                <a:solidFill>
                  <a:srgbClr val="002060"/>
                </a:solidFill>
              </a:rPr>
              <a:t>Uzbekgidroenergo</a:t>
            </a:r>
            <a:r>
              <a:rPr lang="en-US" sz="1800" b="1" i="1" dirty="0" smtClean="0">
                <a:solidFill>
                  <a:srgbClr val="002060"/>
                </a:solidFill>
              </a:rPr>
              <a:t>”;</a:t>
            </a:r>
          </a:p>
          <a:p>
            <a:pPr algn="just"/>
            <a:r>
              <a:rPr lang="en-US" sz="1800" b="1" i="1" dirty="0">
                <a:solidFill>
                  <a:srgbClr val="002060"/>
                </a:solidFill>
              </a:rPr>
              <a:t>Resolution of the Cabinet of Ministers of the PKM No. 407 dated June 22, 2017 on the transfer of the share of </a:t>
            </a:r>
            <a:r>
              <a:rPr lang="en-US" sz="1800" b="1" i="1" dirty="0" err="1">
                <a:solidFill>
                  <a:srgbClr val="002060"/>
                </a:solidFill>
              </a:rPr>
              <a:t>Uzbekenergo</a:t>
            </a:r>
            <a:r>
              <a:rPr lang="en-US" sz="1800" b="1" i="1" dirty="0">
                <a:solidFill>
                  <a:srgbClr val="002060"/>
                </a:solidFill>
              </a:rPr>
              <a:t> to </a:t>
            </a:r>
            <a:r>
              <a:rPr lang="en-US" sz="1800" b="1" i="1" dirty="0" err="1">
                <a:solidFill>
                  <a:srgbClr val="002060"/>
                </a:solidFill>
              </a:rPr>
              <a:t>Uzbekgidroenergo</a:t>
            </a:r>
            <a:r>
              <a:rPr lang="en-US" sz="1800" b="1" i="1" dirty="0">
                <a:solidFill>
                  <a:srgbClr val="002060"/>
                </a:solidFill>
              </a:rPr>
              <a:t> of 97.45% of the shareholding of </a:t>
            </a:r>
            <a:r>
              <a:rPr lang="en-US" sz="1800" b="1" i="1" dirty="0">
                <a:solidFill>
                  <a:srgbClr val="002060"/>
                </a:solidFill>
              </a:rPr>
              <a:t>“</a:t>
            </a:r>
            <a:r>
              <a:rPr lang="en-US" sz="1800" b="1" i="1" dirty="0" err="1">
                <a:solidFill>
                  <a:srgbClr val="002060"/>
                </a:solidFill>
              </a:rPr>
              <a:t>Gid</a:t>
            </a:r>
            <a:r>
              <a:rPr lang="uz-Latn-UZ" sz="1800" b="1" i="1" dirty="0">
                <a:solidFill>
                  <a:srgbClr val="002060"/>
                </a:solidFill>
              </a:rPr>
              <a:t>maxsusqurilish</a:t>
            </a:r>
            <a:r>
              <a:rPr lang="en-US" sz="1800" b="1" i="1" dirty="0" smtClean="0">
                <a:solidFill>
                  <a:srgbClr val="002060"/>
                </a:solidFill>
              </a:rPr>
              <a:t>’ </a:t>
            </a:r>
            <a:r>
              <a:rPr lang="en-US" sz="1800" b="1" i="1" dirty="0">
                <a:solidFill>
                  <a:srgbClr val="002060"/>
                </a:solidFill>
              </a:rPr>
              <a:t>JSC.</a:t>
            </a:r>
            <a:endParaRPr lang="ru-RU" sz="1800" b="1" i="1" dirty="0">
              <a:solidFill>
                <a:srgbClr val="002060"/>
              </a:solidFill>
            </a:endParaRPr>
          </a:p>
          <a:p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843" y="0"/>
            <a:ext cx="8828314" cy="955109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Composition of </a:t>
            </a:r>
            <a:r>
              <a:rPr lang="en-US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JSC </a:t>
            </a:r>
            <a:r>
              <a:rPr lang="en-US" sz="31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n-US" sz="3200" b="1" i="1" dirty="0" err="1" smtClean="0">
                <a:solidFill>
                  <a:srgbClr val="002060"/>
                </a:solidFill>
              </a:rPr>
              <a:t>Gid</a:t>
            </a:r>
            <a:r>
              <a:rPr lang="uz-Latn-UZ" sz="3200" b="1" i="1" dirty="0" smtClean="0">
                <a:solidFill>
                  <a:srgbClr val="002060"/>
                </a:solidFill>
              </a:rPr>
              <a:t>maxsusqurilish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057" y="1509486"/>
            <a:ext cx="11832772" cy="4681991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4400" b="1" dirty="0" smtClean="0">
                <a:solidFill>
                  <a:srgbClr val="002060"/>
                </a:solidFill>
              </a:rPr>
              <a:t>Unitary enterprise </a:t>
            </a:r>
            <a:r>
              <a:rPr lang="uz-Latn-UZ" sz="4400" b="1" dirty="0" smtClean="0">
                <a:solidFill>
                  <a:srgbClr val="002060"/>
                </a:solidFill>
              </a:rPr>
              <a:t>                                </a:t>
            </a:r>
            <a:r>
              <a:rPr lang="en-US" sz="4400" b="1" dirty="0" smtClean="0">
                <a:solidFill>
                  <a:srgbClr val="002060"/>
                </a:solidFill>
              </a:rPr>
              <a:t>“</a:t>
            </a:r>
            <a:r>
              <a:rPr lang="en-US" sz="4400" b="1" dirty="0" err="1" smtClean="0">
                <a:solidFill>
                  <a:srgbClr val="002060"/>
                </a:solidFill>
              </a:rPr>
              <a:t>Tupalan</a:t>
            </a:r>
            <a:r>
              <a:rPr lang="uz-Latn-UZ" sz="4400" b="1" dirty="0" smtClean="0">
                <a:solidFill>
                  <a:srgbClr val="002060"/>
                </a:solidFill>
              </a:rPr>
              <a:t>gg</a:t>
            </a:r>
            <a:r>
              <a:rPr lang="en-US" sz="4400" b="1" i="1" dirty="0" smtClean="0">
                <a:solidFill>
                  <a:srgbClr val="002060"/>
                </a:solidFill>
              </a:rPr>
              <a:t>id</a:t>
            </a:r>
            <a:r>
              <a:rPr lang="uz-Latn-UZ" sz="4400" b="1" i="1" dirty="0" smtClean="0">
                <a:solidFill>
                  <a:srgbClr val="002060"/>
                </a:solidFill>
              </a:rPr>
              <a:t>maxsusqurilish</a:t>
            </a:r>
            <a:r>
              <a:rPr lang="en-US" sz="4400" b="1" dirty="0" smtClean="0">
                <a:solidFill>
                  <a:srgbClr val="002060"/>
                </a:solidFill>
              </a:rPr>
              <a:t>”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marL="742950" indent="-742950">
              <a:buAutoNum type="arabicPeriod"/>
            </a:pPr>
            <a:r>
              <a:rPr lang="en-US" sz="4400" b="1" dirty="0">
                <a:solidFill>
                  <a:srgbClr val="002060"/>
                </a:solidFill>
              </a:rPr>
              <a:t>"Tashkent" mechanical </a:t>
            </a:r>
            <a:r>
              <a:rPr lang="en-US" sz="4400" b="1" dirty="0" smtClean="0">
                <a:solidFill>
                  <a:srgbClr val="002060"/>
                </a:solidFill>
              </a:rPr>
              <a:t>base</a:t>
            </a:r>
          </a:p>
          <a:p>
            <a:pPr marL="742950" indent="-742950">
              <a:buAutoNum type="arabicPeriod"/>
            </a:pPr>
            <a:r>
              <a:rPr lang="en-US" sz="4400" b="1" dirty="0">
                <a:solidFill>
                  <a:srgbClr val="002060"/>
                </a:solidFill>
              </a:rPr>
              <a:t>"</a:t>
            </a:r>
            <a:r>
              <a:rPr lang="en-US" sz="4400" b="1" dirty="0" err="1">
                <a:solidFill>
                  <a:srgbClr val="002060"/>
                </a:solidFill>
              </a:rPr>
              <a:t>Charvak</a:t>
            </a:r>
            <a:r>
              <a:rPr lang="en-US" sz="4400" b="1" dirty="0">
                <a:solidFill>
                  <a:srgbClr val="002060"/>
                </a:solidFill>
              </a:rPr>
              <a:t>" mechanical base</a:t>
            </a:r>
            <a:endParaRPr lang="en-US" sz="44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354">
              <a:srgbClr val="C7DDF1"/>
            </a:gs>
            <a:gs pos="71000">
              <a:schemeClr val="accent1">
                <a:lumMod val="5000"/>
                <a:lumOff val="95000"/>
                <a:alpha val="54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905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</a:rPr>
              <a:t>Primary activity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Основной текст)"/>
              </a:rPr>
            </a:b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56229"/>
            <a:ext cx="11353800" cy="4822371"/>
          </a:xfrm>
        </p:spPr>
        <p:txBody>
          <a:bodyPr>
            <a:normAutofit fontScale="25000" lnSpcReduction="20000"/>
          </a:bodyPr>
          <a:lstStyle/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9600" b="1" dirty="0" smtClean="0">
                <a:solidFill>
                  <a:srgbClr val="002060"/>
                </a:solidFill>
              </a:rPr>
              <a:t>Tunneling of any section and with any lining </a:t>
            </a:r>
            <a:r>
              <a:rPr lang="ru-RU" sz="9600" b="1" dirty="0" smtClean="0">
                <a:solidFill>
                  <a:srgbClr val="002060"/>
                </a:solidFill>
              </a:rPr>
              <a:t>;</a:t>
            </a:r>
            <a:endParaRPr lang="ru-RU" sz="9600" b="1" dirty="0">
              <a:solidFill>
                <a:srgbClr val="002060"/>
              </a:solidFill>
            </a:endParaRPr>
          </a:p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ru-RU" sz="9600" b="1" dirty="0">
                <a:solidFill>
                  <a:srgbClr val="002060"/>
                </a:solidFill>
              </a:rPr>
              <a:t> </a:t>
            </a:r>
            <a:r>
              <a:rPr lang="en-US" sz="9600" b="1" dirty="0" smtClean="0">
                <a:solidFill>
                  <a:srgbClr val="002060"/>
                </a:solidFill>
              </a:rPr>
              <a:t>Injection and cementation work</a:t>
            </a:r>
            <a:r>
              <a:rPr lang="ru-RU" sz="9600" b="1" dirty="0" smtClean="0">
                <a:solidFill>
                  <a:srgbClr val="002060"/>
                </a:solidFill>
              </a:rPr>
              <a:t>: </a:t>
            </a:r>
            <a:r>
              <a:rPr lang="en-US" sz="9600" b="1" dirty="0" smtClean="0">
                <a:solidFill>
                  <a:srgbClr val="002060"/>
                </a:solidFill>
              </a:rPr>
              <a:t>conjugating strengthening</a:t>
            </a:r>
            <a:r>
              <a:rPr lang="ru-RU" sz="9600" b="1" dirty="0" smtClean="0">
                <a:solidFill>
                  <a:srgbClr val="002060"/>
                </a:solidFill>
              </a:rPr>
              <a:t>, </a:t>
            </a:r>
            <a:r>
              <a:rPr lang="en-US" sz="9600" b="1" dirty="0" smtClean="0">
                <a:solidFill>
                  <a:srgbClr val="002060"/>
                </a:solidFill>
              </a:rPr>
              <a:t>areal and </a:t>
            </a:r>
            <a:r>
              <a:rPr lang="ru-RU" sz="9600" b="1" dirty="0" smtClean="0">
                <a:solidFill>
                  <a:srgbClr val="002060"/>
                </a:solidFill>
              </a:rPr>
              <a:t> </a:t>
            </a:r>
            <a:r>
              <a:rPr lang="en-US" sz="9600" b="1" dirty="0" smtClean="0">
                <a:solidFill>
                  <a:srgbClr val="002060"/>
                </a:solidFill>
              </a:rPr>
              <a:t>filling cementation</a:t>
            </a:r>
            <a:r>
              <a:rPr lang="ru-RU" sz="9600" b="1" dirty="0" smtClean="0">
                <a:solidFill>
                  <a:srgbClr val="002060"/>
                </a:solidFill>
              </a:rPr>
              <a:t>, </a:t>
            </a:r>
            <a:r>
              <a:rPr lang="en-US" sz="9600" b="1" dirty="0" smtClean="0">
                <a:solidFill>
                  <a:srgbClr val="002060"/>
                </a:solidFill>
              </a:rPr>
              <a:t>cementation of construction joints</a:t>
            </a:r>
            <a:r>
              <a:rPr lang="ru-RU" sz="9600" b="1" dirty="0" smtClean="0">
                <a:solidFill>
                  <a:srgbClr val="002060"/>
                </a:solidFill>
              </a:rPr>
              <a:t>,</a:t>
            </a:r>
            <a:r>
              <a:rPr lang="en-US" sz="9600" b="1" dirty="0" smtClean="0">
                <a:solidFill>
                  <a:srgbClr val="002060"/>
                </a:solidFill>
              </a:rPr>
              <a:t>elimination of voids under foundations</a:t>
            </a:r>
            <a:r>
              <a:rPr lang="ru-RU" sz="9600" b="1" dirty="0" smtClean="0">
                <a:solidFill>
                  <a:srgbClr val="002060"/>
                </a:solidFill>
              </a:rPr>
              <a:t>;</a:t>
            </a:r>
            <a:endParaRPr lang="ru-RU" sz="9600" b="1" dirty="0">
              <a:solidFill>
                <a:srgbClr val="002060"/>
              </a:solidFill>
            </a:endParaRPr>
          </a:p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9600" b="1" dirty="0">
                <a:solidFill>
                  <a:srgbClr val="002060"/>
                </a:solidFill>
              </a:rPr>
              <a:t>Drilling wells of any diameter up to 300 m deep</a:t>
            </a:r>
            <a:r>
              <a:rPr lang="ru-RU" sz="9600" b="1" dirty="0" smtClean="0">
                <a:solidFill>
                  <a:srgbClr val="002060"/>
                </a:solidFill>
              </a:rPr>
              <a:t>, </a:t>
            </a:r>
            <a:r>
              <a:rPr lang="en-US" sz="9600" b="1" dirty="0">
                <a:solidFill>
                  <a:srgbClr val="002060"/>
                </a:solidFill>
              </a:rPr>
              <a:t>installation of bored piles;</a:t>
            </a:r>
            <a:endParaRPr lang="ru-RU" sz="9600" b="1" dirty="0" smtClean="0">
              <a:solidFill>
                <a:srgbClr val="002060"/>
              </a:solidFill>
            </a:endParaRPr>
          </a:p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9600" b="1" dirty="0" smtClean="0">
                <a:solidFill>
                  <a:srgbClr val="002060"/>
                </a:solidFill>
              </a:rPr>
              <a:t>Organization of </a:t>
            </a:r>
            <a:r>
              <a:rPr lang="en-US" sz="9600" b="1" dirty="0">
                <a:solidFill>
                  <a:srgbClr val="002060"/>
                </a:solidFill>
              </a:rPr>
              <a:t>construction and assembly</a:t>
            </a:r>
            <a:r>
              <a:rPr lang="ru-RU" sz="9600" b="1" dirty="0" smtClean="0">
                <a:solidFill>
                  <a:srgbClr val="002060"/>
                </a:solidFill>
              </a:rPr>
              <a:t>, </a:t>
            </a:r>
            <a:r>
              <a:rPr lang="en-US" sz="9600" b="1" dirty="0">
                <a:solidFill>
                  <a:srgbClr val="002060"/>
                </a:solidFill>
              </a:rPr>
              <a:t>start-up and operational and commissioning works;</a:t>
            </a:r>
            <a:endParaRPr lang="ru-RU" sz="9600" b="1" dirty="0">
              <a:solidFill>
                <a:srgbClr val="002060"/>
              </a:solidFill>
            </a:endParaRPr>
          </a:p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9600" b="1" dirty="0">
                <a:solidFill>
                  <a:srgbClr val="002060"/>
                </a:solidFill>
              </a:rPr>
              <a:t>Construction of hydraulic structures</a:t>
            </a:r>
            <a:r>
              <a:rPr lang="ru-RU" sz="9600" b="1" dirty="0" smtClean="0">
                <a:solidFill>
                  <a:srgbClr val="002060"/>
                </a:solidFill>
              </a:rPr>
              <a:t>;</a:t>
            </a:r>
          </a:p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9600" b="1" dirty="0">
                <a:solidFill>
                  <a:srgbClr val="002060"/>
                </a:solidFill>
              </a:rPr>
              <a:t>Construction of bridges</a:t>
            </a:r>
            <a:r>
              <a:rPr lang="ru-RU" sz="9600" b="1" dirty="0" smtClean="0">
                <a:solidFill>
                  <a:srgbClr val="002060"/>
                </a:solidFill>
              </a:rPr>
              <a:t>;</a:t>
            </a:r>
            <a:endParaRPr lang="ru-RU" sz="9600" b="1" dirty="0">
              <a:solidFill>
                <a:srgbClr val="002060"/>
              </a:solidFill>
            </a:endParaRPr>
          </a:p>
          <a:p>
            <a:pPr marL="711200" indent="-261938" algn="just">
              <a:lnSpc>
                <a:spcPct val="120000"/>
              </a:lnSpc>
              <a:buClr>
                <a:srgbClr val="002060"/>
              </a:buClr>
              <a:buSzPct val="70000"/>
              <a:buFont typeface="Wingdings" panose="05000000000000000000" pitchFamily="2" charset="2"/>
              <a:buChar char="q"/>
            </a:pPr>
            <a:r>
              <a:rPr lang="en-US" sz="9600" b="1" dirty="0" smtClean="0">
                <a:solidFill>
                  <a:srgbClr val="002060"/>
                </a:solidFill>
              </a:rPr>
              <a:t>Drilling and blasting work</a:t>
            </a:r>
            <a:r>
              <a:rPr lang="uz-Latn-UZ" sz="9600" b="1" dirty="0" smtClean="0">
                <a:solidFill>
                  <a:srgbClr val="002060"/>
                </a:solidFill>
              </a:rPr>
              <a:t>.</a:t>
            </a:r>
            <a:endParaRPr lang="ru-RU" sz="9600" b="1" dirty="0">
              <a:solidFill>
                <a:srgbClr val="002060"/>
              </a:solidFill>
            </a:endParaRPr>
          </a:p>
          <a:p>
            <a:pPr marL="449262" indent="0" algn="just">
              <a:lnSpc>
                <a:spcPct val="120000"/>
              </a:lnSpc>
              <a:buClr>
                <a:srgbClr val="002060"/>
              </a:buClr>
              <a:buSzPct val="70000"/>
              <a:buNone/>
            </a:pPr>
            <a:endParaRPr lang="ru-RU" sz="9600" b="1" dirty="0" smtClean="0">
              <a:solidFill>
                <a:schemeClr val="bg1"/>
              </a:solidFill>
            </a:endParaRPr>
          </a:p>
          <a:p>
            <a:pPr marL="449262" indent="0" algn="just">
              <a:lnSpc>
                <a:spcPct val="120000"/>
              </a:lnSpc>
              <a:buClr>
                <a:srgbClr val="002060"/>
              </a:buClr>
              <a:buSzPct val="70000"/>
              <a:buNone/>
            </a:pPr>
            <a:r>
              <a:rPr lang="ru-RU" sz="7300" b="1" dirty="0">
                <a:solidFill>
                  <a:schemeClr val="bg1"/>
                </a:solidFill>
              </a:rPr>
              <a:t/>
            </a:r>
            <a:br>
              <a:rPr lang="ru-RU" sz="7300" b="1" dirty="0">
                <a:solidFill>
                  <a:schemeClr val="bg1"/>
                </a:solidFill>
              </a:rPr>
            </a:br>
            <a:endParaRPr lang="ru-RU" sz="7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8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0900" y="-1"/>
            <a:ext cx="10515600" cy="1364343"/>
          </a:xfrm>
        </p:spPr>
        <p:txBody>
          <a:bodyPr>
            <a:noAutofit/>
          </a:bodyPr>
          <a:lstStyle/>
          <a:p>
            <a:pPr algn="ctr"/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JSC 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</a:t>
            </a:r>
            <a:r>
              <a:rPr lang="en-US" sz="2800" b="1" i="1" dirty="0" err="1" smtClean="0">
                <a:solidFill>
                  <a:srgbClr val="002060"/>
                </a:solidFill>
              </a:rPr>
              <a:t>Gid</a:t>
            </a:r>
            <a:r>
              <a:rPr lang="uz-Latn-UZ" sz="2800" b="1" i="1" dirty="0" smtClean="0">
                <a:solidFill>
                  <a:srgbClr val="002060"/>
                </a:solidFill>
              </a:rPr>
              <a:t>maxsusqurilish</a:t>
            </a:r>
            <a:r>
              <a:rPr lang="en-US" sz="2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" </a:t>
            </a:r>
            <a:r>
              <a:rPr lang="en-US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its activities has carried out construction and installation work in the following facilities</a:t>
            </a:r>
            <a:endParaRPr lang="ru-RU" sz="2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186" y="1973943"/>
            <a:ext cx="8597900" cy="458952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Charvak</a:t>
            </a:r>
            <a:r>
              <a:rPr lang="en-US" sz="2400" b="1" dirty="0">
                <a:solidFill>
                  <a:srgbClr val="002060"/>
                </a:solidFill>
              </a:rPr>
              <a:t> HPP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Pachkamar</a:t>
            </a:r>
            <a:r>
              <a:rPr lang="en-US" sz="2400" b="1" dirty="0" smtClean="0">
                <a:solidFill>
                  <a:srgbClr val="002060"/>
                </a:solidFill>
              </a:rPr>
              <a:t> reservoir 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Gissarak</a:t>
            </a:r>
            <a:r>
              <a:rPr lang="en-US" sz="2400" b="1" dirty="0" smtClean="0">
                <a:solidFill>
                  <a:srgbClr val="002060"/>
                </a:solidFill>
              </a:rPr>
              <a:t> reservoir; 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Zaamin</a:t>
            </a:r>
            <a:r>
              <a:rPr lang="en-US" sz="2400" b="1" dirty="0" smtClean="0">
                <a:solidFill>
                  <a:srgbClr val="002060"/>
                </a:solidFill>
              </a:rPr>
              <a:t> reservoir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Chimkurgan</a:t>
            </a:r>
            <a:r>
              <a:rPr lang="en-US" sz="2400" b="1" dirty="0" smtClean="0">
                <a:solidFill>
                  <a:srgbClr val="002060"/>
                </a:solidFill>
              </a:rPr>
              <a:t> reservoir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Karatepa</a:t>
            </a:r>
            <a:r>
              <a:rPr lang="en-US" sz="2400" b="1" dirty="0" smtClean="0">
                <a:solidFill>
                  <a:srgbClr val="002060"/>
                </a:solidFill>
              </a:rPr>
              <a:t> reservoir 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Kattakurgan</a:t>
            </a:r>
            <a:r>
              <a:rPr lang="en-US" sz="2400" b="1" dirty="0" smtClean="0">
                <a:solidFill>
                  <a:srgbClr val="002060"/>
                </a:solidFill>
              </a:rPr>
              <a:t> reservoir 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Angren</a:t>
            </a:r>
            <a:r>
              <a:rPr lang="en-US" sz="2400" b="1" dirty="0" smtClean="0">
                <a:solidFill>
                  <a:srgbClr val="002060"/>
                </a:solidFill>
              </a:rPr>
              <a:t> reservoir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en-US" sz="2400" b="1" dirty="0" err="1" smtClean="0">
                <a:solidFill>
                  <a:srgbClr val="002060"/>
                </a:solidFill>
              </a:rPr>
              <a:t>Tuyamuyun</a:t>
            </a:r>
            <a:r>
              <a:rPr lang="en-US" sz="2400" b="1" dirty="0" smtClean="0">
                <a:solidFill>
                  <a:srgbClr val="002060"/>
                </a:solidFill>
              </a:rPr>
              <a:t> reservoir 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Tupalang</a:t>
            </a:r>
            <a:r>
              <a:rPr lang="en-US" sz="2400" b="1" dirty="0" smtClean="0">
                <a:solidFill>
                  <a:srgbClr val="002060"/>
                </a:solidFill>
              </a:rPr>
              <a:t> reservoir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0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63332"/>
          </a:xfrm>
        </p:spPr>
        <p:txBody>
          <a:bodyPr>
            <a:normAutofit/>
          </a:bodyPr>
          <a:lstStyle/>
          <a:p>
            <a:pPr algn="ctr"/>
            <a:r>
              <a:rPr lang="en-US" sz="3400" dirty="0"/>
              <a:t>JSC </a:t>
            </a:r>
            <a:r>
              <a:rPr lang="en-US" sz="3400" dirty="0" smtClean="0"/>
              <a:t>"</a:t>
            </a:r>
            <a:r>
              <a:rPr lang="en-US" sz="3400" dirty="0" err="1"/>
              <a:t>Gid</a:t>
            </a:r>
            <a:r>
              <a:rPr lang="uz-Latn-UZ" sz="3400" dirty="0"/>
              <a:t>maxsusqurilish</a:t>
            </a:r>
            <a:r>
              <a:rPr lang="en-US" sz="3400" dirty="0"/>
              <a:t>" </a:t>
            </a:r>
            <a:r>
              <a:rPr lang="en-US" sz="3400" dirty="0"/>
              <a:t>took </a:t>
            </a:r>
            <a:r>
              <a:rPr lang="en-US" sz="3400" dirty="0"/>
              <a:t>part in the construction</a:t>
            </a:r>
            <a:endParaRPr lang="ru-RU" sz="3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0" y="1597614"/>
            <a:ext cx="11620500" cy="526038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</a:rPr>
              <a:t>Cooling towers of </a:t>
            </a:r>
            <a:r>
              <a:rPr lang="uz-Latn-UZ" sz="3000" b="1" dirty="0" smtClean="0">
                <a:solidFill>
                  <a:srgbClr val="002060"/>
                </a:solidFill>
              </a:rPr>
              <a:t>New</a:t>
            </a:r>
            <a:r>
              <a:rPr lang="en-US" sz="3000" b="1" dirty="0" smtClean="0">
                <a:solidFill>
                  <a:srgbClr val="002060"/>
                </a:solidFill>
              </a:rPr>
              <a:t>-</a:t>
            </a:r>
            <a:r>
              <a:rPr lang="en-US" sz="3000" b="1" dirty="0" err="1" smtClean="0">
                <a:solidFill>
                  <a:srgbClr val="002060"/>
                </a:solidFill>
              </a:rPr>
              <a:t>Angren</a:t>
            </a:r>
            <a:r>
              <a:rPr lang="en-US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>
                <a:solidFill>
                  <a:srgbClr val="002060"/>
                </a:solidFill>
              </a:rPr>
              <a:t>and Tashkent TPPs</a:t>
            </a:r>
            <a:r>
              <a:rPr lang="ru-RU" sz="3000" b="1" dirty="0" smtClean="0">
                <a:solidFill>
                  <a:srgbClr val="002060"/>
                </a:solidFill>
              </a:rPr>
              <a:t>;</a:t>
            </a:r>
            <a:endParaRPr lang="ru-RU" sz="30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000" b="1" dirty="0" err="1" smtClean="0">
                <a:solidFill>
                  <a:srgbClr val="002060"/>
                </a:solidFill>
              </a:rPr>
              <a:t>Yunusobod</a:t>
            </a:r>
            <a:r>
              <a:rPr lang="en-US" sz="3000" b="1" dirty="0" smtClean="0">
                <a:solidFill>
                  <a:srgbClr val="002060"/>
                </a:solidFill>
              </a:rPr>
              <a:t> line of Tashkent metro</a:t>
            </a:r>
            <a:r>
              <a:rPr lang="ru-RU" sz="3000" b="1" dirty="0" smtClean="0">
                <a:solidFill>
                  <a:srgbClr val="002060"/>
                </a:solidFill>
              </a:rPr>
              <a:t>;</a:t>
            </a:r>
            <a:endParaRPr lang="ru-RU" sz="30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</a:rPr>
              <a:t>Tunnels of the </a:t>
            </a:r>
            <a:r>
              <a:rPr lang="en-US" sz="3000" b="1" dirty="0" err="1">
                <a:solidFill>
                  <a:srgbClr val="002060"/>
                </a:solidFill>
              </a:rPr>
              <a:t>Kamchik-Rezak</a:t>
            </a:r>
            <a:r>
              <a:rPr lang="en-US" sz="3000" b="1" dirty="0">
                <a:solidFill>
                  <a:srgbClr val="002060"/>
                </a:solidFill>
              </a:rPr>
              <a:t> passes, A-373 Tashkent-Osh highway</a:t>
            </a:r>
            <a:r>
              <a:rPr lang="ru-RU" sz="3000" b="1" dirty="0" smtClean="0">
                <a:solidFill>
                  <a:srgbClr val="002060"/>
                </a:solidFill>
              </a:rPr>
              <a:t>;</a:t>
            </a:r>
            <a:endParaRPr lang="ru-RU" sz="30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</a:rPr>
              <a:t>Exits to the </a:t>
            </a:r>
            <a:r>
              <a:rPr lang="en-US" sz="3000" b="1" dirty="0" err="1" smtClean="0">
                <a:solidFill>
                  <a:srgbClr val="002060"/>
                </a:solidFill>
              </a:rPr>
              <a:t>Khandizin’s</a:t>
            </a:r>
            <a:r>
              <a:rPr lang="en-US" sz="3000" b="1" dirty="0" smtClean="0">
                <a:solidFill>
                  <a:srgbClr val="002060"/>
                </a:solidFill>
              </a:rPr>
              <a:t> ore </a:t>
            </a:r>
            <a:r>
              <a:rPr lang="en-US" sz="3000" b="1" dirty="0">
                <a:solidFill>
                  <a:srgbClr val="002060"/>
                </a:solidFill>
              </a:rPr>
              <a:t>deposit</a:t>
            </a:r>
            <a:r>
              <a:rPr lang="ru-RU" sz="3000" b="1" dirty="0" smtClean="0">
                <a:solidFill>
                  <a:srgbClr val="002060"/>
                </a:solidFill>
              </a:rPr>
              <a:t>;</a:t>
            </a:r>
            <a:endParaRPr lang="ru-RU" sz="30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</a:rPr>
              <a:t>Construction of large reinforced concrete structures for the water outlet of the Fergana reservoir</a:t>
            </a:r>
            <a:r>
              <a:rPr lang="ru-RU" sz="3000" b="1" dirty="0" smtClean="0">
                <a:solidFill>
                  <a:srgbClr val="002060"/>
                </a:solidFill>
              </a:rPr>
              <a:t>;</a:t>
            </a:r>
            <a:endParaRPr lang="ru-RU" sz="30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</a:rPr>
              <a:t>Drilling and blasting and earthworks on the construction of the </a:t>
            </a:r>
            <a:r>
              <a:rPr lang="en-US" sz="3000" b="1" dirty="0" smtClean="0">
                <a:solidFill>
                  <a:srgbClr val="002060"/>
                </a:solidFill>
              </a:rPr>
              <a:t>“</a:t>
            </a:r>
            <a:r>
              <a:rPr lang="en-US" sz="3000" b="1" dirty="0" err="1" smtClean="0">
                <a:solidFill>
                  <a:srgbClr val="002060"/>
                </a:solidFill>
              </a:rPr>
              <a:t>Tashguzar-Baysun-Kumkurgan</a:t>
            </a:r>
            <a:r>
              <a:rPr lang="en-US" sz="3000" b="1" dirty="0" smtClean="0">
                <a:solidFill>
                  <a:srgbClr val="002060"/>
                </a:solidFill>
              </a:rPr>
              <a:t>” </a:t>
            </a:r>
            <a:r>
              <a:rPr lang="en-US" sz="3000" b="1" dirty="0">
                <a:solidFill>
                  <a:srgbClr val="002060"/>
                </a:solidFill>
              </a:rPr>
              <a:t>railway. At present, the enterprise's team performs drilling and blasting operations and a complex of underground operations at the construction site of </a:t>
            </a:r>
            <a:r>
              <a:rPr lang="en-US" sz="3000" b="1" dirty="0" err="1" smtClean="0">
                <a:solidFill>
                  <a:srgbClr val="002060"/>
                </a:solidFill>
              </a:rPr>
              <a:t>Pskem</a:t>
            </a:r>
            <a:r>
              <a:rPr lang="ru-RU" sz="3000" b="1" dirty="0" smtClean="0">
                <a:solidFill>
                  <a:srgbClr val="002060"/>
                </a:solidFill>
              </a:rPr>
              <a:t>, </a:t>
            </a:r>
            <a:r>
              <a:rPr lang="en-US" sz="3000" b="1" dirty="0" smtClean="0">
                <a:solidFill>
                  <a:srgbClr val="002060"/>
                </a:solidFill>
              </a:rPr>
              <a:t>Lower-</a:t>
            </a:r>
            <a:r>
              <a:rPr lang="en-US" sz="3000" b="1" dirty="0" err="1" smtClean="0">
                <a:solidFill>
                  <a:srgbClr val="002060"/>
                </a:solidFill>
              </a:rPr>
              <a:t>Chatkal</a:t>
            </a:r>
            <a:r>
              <a:rPr lang="ru-RU" sz="3000" b="1" dirty="0" smtClean="0">
                <a:solidFill>
                  <a:srgbClr val="002060"/>
                </a:solidFill>
              </a:rPr>
              <a:t> </a:t>
            </a:r>
            <a:r>
              <a:rPr lang="en-US" sz="3000" b="1" dirty="0" smtClean="0">
                <a:solidFill>
                  <a:srgbClr val="002060"/>
                </a:solidFill>
              </a:rPr>
              <a:t>and </a:t>
            </a:r>
            <a:r>
              <a:rPr lang="en-US" sz="3000" b="1" dirty="0" err="1" smtClean="0">
                <a:solidFill>
                  <a:srgbClr val="002060"/>
                </a:solidFill>
              </a:rPr>
              <a:t>Zarchob</a:t>
            </a:r>
            <a:r>
              <a:rPr lang="en-US" sz="3000" b="1" dirty="0">
                <a:solidFill>
                  <a:srgbClr val="002060"/>
                </a:solidFill>
              </a:rPr>
              <a:t>” Hydro Electric Stations.</a:t>
            </a:r>
            <a:endParaRPr lang="ru-RU" sz="30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rgbClr val="002060"/>
                </a:solidFill>
              </a:rPr>
              <a:t>Drilling and blasting and earthworks on the construction of high-voltage lines during the laying of the </a:t>
            </a:r>
            <a:r>
              <a:rPr lang="en-US" sz="3000" b="1" dirty="0" err="1">
                <a:solidFill>
                  <a:srgbClr val="002060"/>
                </a:solidFill>
              </a:rPr>
              <a:t>Akhangaran</a:t>
            </a:r>
            <a:r>
              <a:rPr lang="en-US" sz="3000" b="1" dirty="0">
                <a:solidFill>
                  <a:srgbClr val="002060"/>
                </a:solidFill>
              </a:rPr>
              <a:t>-</a:t>
            </a:r>
            <a:r>
              <a:rPr lang="en-US" sz="3000" b="1" dirty="0" err="1">
                <a:solidFill>
                  <a:srgbClr val="002060"/>
                </a:solidFill>
              </a:rPr>
              <a:t>Pungan</a:t>
            </a:r>
            <a:r>
              <a:rPr lang="en-US" sz="3000" b="1" dirty="0">
                <a:solidFill>
                  <a:srgbClr val="002060"/>
                </a:solidFill>
              </a:rPr>
              <a:t>-PRC gas pipeline</a:t>
            </a:r>
            <a:r>
              <a:rPr lang="ru-RU" sz="3000" b="1" dirty="0" smtClean="0">
                <a:solidFill>
                  <a:srgbClr val="002060"/>
                </a:solidFill>
              </a:rPr>
              <a:t>.</a:t>
            </a:r>
            <a:endParaRPr lang="ru-RU" sz="3000" b="1" dirty="0">
              <a:solidFill>
                <a:srgbClr val="002060"/>
              </a:solidFill>
            </a:endParaRP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8662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198" y="116114"/>
            <a:ext cx="11785599" cy="841827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The volume of construction and installation work according to the Business Plan of the company for 2021</a:t>
            </a:r>
            <a:endParaRPr lang="ru-RU" sz="24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677302"/>
              </p:ext>
            </p:extLst>
          </p:nvPr>
        </p:nvGraphicFramePr>
        <p:xfrm>
          <a:off x="816427" y="1184230"/>
          <a:ext cx="10559143" cy="507142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61511">
                  <a:extLst>
                    <a:ext uri="{9D8B030D-6E8A-4147-A177-3AD203B41FA5}">
                      <a16:colId xmlns:a16="http://schemas.microsoft.com/office/drawing/2014/main" val="2649085608"/>
                    </a:ext>
                  </a:extLst>
                </a:gridCol>
                <a:gridCol w="4343168">
                  <a:extLst>
                    <a:ext uri="{9D8B030D-6E8A-4147-A177-3AD203B41FA5}">
                      <a16:colId xmlns:a16="http://schemas.microsoft.com/office/drawing/2014/main" val="1328228847"/>
                    </a:ext>
                  </a:extLst>
                </a:gridCol>
                <a:gridCol w="2814678">
                  <a:extLst>
                    <a:ext uri="{9D8B030D-6E8A-4147-A177-3AD203B41FA5}">
                      <a16:colId xmlns:a16="http://schemas.microsoft.com/office/drawing/2014/main" val="1601878495"/>
                    </a:ext>
                  </a:extLst>
                </a:gridCol>
                <a:gridCol w="2639786">
                  <a:extLst>
                    <a:ext uri="{9D8B030D-6E8A-4147-A177-3AD203B41FA5}">
                      <a16:colId xmlns:a16="http://schemas.microsoft.com/office/drawing/2014/main" val="2730748585"/>
                    </a:ext>
                  </a:extLst>
                </a:gridCol>
              </a:tblGrid>
              <a:tr h="112407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п/п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Object name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contractor name 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Volume of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CIW</a:t>
                      </a:r>
                      <a:r>
                        <a:rPr lang="uz-Latn-UZ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billion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sum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million</a:t>
                      </a:r>
                      <a:r>
                        <a:rPr lang="ru-RU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USA dollar)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454402"/>
                  </a:ext>
                </a:extLst>
              </a:tr>
              <a:tr h="983952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l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Construction of </a:t>
                      </a:r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Pskem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HPP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LLC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</a:t>
                      </a:r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Topalang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HPD water construction"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57,5 / 5,5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78000298"/>
                  </a:ext>
                </a:extLst>
              </a:tr>
              <a:tr h="729649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Construction</a:t>
                      </a:r>
                      <a:r>
                        <a:rPr lang="en-US" sz="2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Lower-</a:t>
                      </a:r>
                      <a:r>
                        <a:rPr lang="en-US" sz="2000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Chatkal</a:t>
                      </a:r>
                      <a:r>
                        <a:rPr lang="en-US" sz="20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Hpp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LLC </a:t>
                      </a:r>
                      <a:r>
                        <a:rPr lang="uz-Latn-UZ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"Topalang HPD Holding"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kern="12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kern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45,1 / 4,3</a:t>
                      </a:r>
                      <a:endParaRPr lang="ru-RU" sz="20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771508"/>
                  </a:ext>
                </a:extLst>
              </a:tr>
              <a:tr h="1046887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000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of small HPP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LLC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"TO`PALANG HPD PLATINUM"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46 / 4,4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507617"/>
                  </a:ext>
                </a:extLst>
              </a:tr>
              <a:tr h="774456">
                <a:tc>
                  <a:txBody>
                    <a:bodyPr/>
                    <a:lstStyle/>
                    <a:p>
                      <a:pPr algn="ctr"/>
                      <a:endParaRPr lang="ru-RU" sz="2000" b="1" dirty="0" smtClean="0"/>
                    </a:p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Drilling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and blasting operations at the </a:t>
                      </a:r>
                      <a:r>
                        <a:rPr lang="en-US" sz="2000" kern="1200" baseline="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Shargun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mine</a:t>
                      </a:r>
                      <a:endParaRPr lang="ru-RU" sz="2000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“</a:t>
                      </a:r>
                      <a:r>
                        <a:rPr lang="en-US" sz="20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Shargunkumir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“</a:t>
                      </a:r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JSC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9,2 / 0,9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138930"/>
                  </a:ext>
                </a:extLst>
              </a:tr>
              <a:tr h="412410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TOTAL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157,8 / 15,1</a:t>
                      </a:r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2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73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"/>
            <a:ext cx="10515600" cy="109982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libri LightCalibri (Основной текст)"/>
              </a:rPr>
              <a:t>Financial and </a:t>
            </a:r>
            <a:r>
              <a:rPr lang="en-US" sz="2800" b="1" dirty="0">
                <a:solidFill>
                  <a:srgbClr val="002060"/>
                </a:solidFill>
                <a:latin typeface="Calibri LightCalibri (Основной текст)"/>
              </a:rPr>
              <a:t>economic indicators </a:t>
            </a:r>
            <a:r>
              <a:rPr lang="en-US" sz="2800" b="1" dirty="0" smtClean="0">
                <a:solidFill>
                  <a:srgbClr val="002060"/>
                </a:solidFill>
                <a:latin typeface="Calibri LightCalibri (Основной текст)"/>
              </a:rPr>
              <a:t>of</a:t>
            </a:r>
            <a:r>
              <a:rPr lang="uz-Latn-UZ" sz="2800" b="1" dirty="0" smtClean="0">
                <a:solidFill>
                  <a:srgbClr val="002060"/>
                </a:solidFill>
                <a:latin typeface="Calibri LightCalibri (Основной текст)"/>
              </a:rPr>
              <a:t>                             </a:t>
            </a:r>
            <a:r>
              <a:rPr lang="en-US" sz="2800" b="1" dirty="0" smtClean="0">
                <a:solidFill>
                  <a:srgbClr val="002060"/>
                </a:solidFill>
                <a:latin typeface="Calibri LightCalibri (Основной текст)"/>
              </a:rPr>
              <a:t> JSC </a:t>
            </a:r>
            <a:r>
              <a:rPr lang="en-US" sz="2800" b="1" dirty="0">
                <a:solidFill>
                  <a:srgbClr val="002060"/>
                </a:solidFill>
                <a:latin typeface="Calibri LightCalibri (Основной текст)"/>
              </a:rPr>
              <a:t>"</a:t>
            </a:r>
            <a:r>
              <a:rPr lang="en-US" sz="2800" b="1" dirty="0" err="1">
                <a:solidFill>
                  <a:srgbClr val="002060"/>
                </a:solidFill>
                <a:latin typeface="Calibri LightCalibri (Основной текст)"/>
              </a:rPr>
              <a:t>Gid</a:t>
            </a:r>
            <a:r>
              <a:rPr lang="uz-Latn-UZ" sz="2800" b="1" dirty="0" smtClean="0">
                <a:solidFill>
                  <a:srgbClr val="002060"/>
                </a:solidFill>
                <a:latin typeface="Calibri LightCalibri (Основной текст)"/>
              </a:rPr>
              <a:t>maxsusqurilish</a:t>
            </a:r>
            <a:r>
              <a:rPr lang="en-US" sz="2800" b="1" dirty="0" smtClean="0">
                <a:solidFill>
                  <a:srgbClr val="002060"/>
                </a:solidFill>
                <a:latin typeface="Calibri LightCalibri (Основной текст)"/>
              </a:rPr>
              <a:t>"</a:t>
            </a:r>
            <a:endParaRPr lang="ru-RU" sz="2800" b="1" dirty="0">
              <a:solidFill>
                <a:srgbClr val="002060"/>
              </a:solidFill>
              <a:latin typeface="Calibri LightCalibri (Основной текст)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5579" y="1501510"/>
            <a:ext cx="5533571" cy="205377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002060"/>
                </a:solidFill>
              </a:rPr>
              <a:t>BY TOTAL OF 2018 YEAR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2060"/>
                </a:solidFill>
              </a:rPr>
              <a:t>Net proceeds</a:t>
            </a:r>
            <a:r>
              <a:rPr lang="ru-RU" sz="2200" b="1" dirty="0" smtClean="0">
                <a:solidFill>
                  <a:srgbClr val="002060"/>
                </a:solidFill>
              </a:rPr>
              <a:t>– 62,1 </a:t>
            </a:r>
            <a:r>
              <a:rPr lang="en-US" sz="2200" b="1" dirty="0" smtClean="0">
                <a:solidFill>
                  <a:srgbClr val="002060"/>
                </a:solidFill>
              </a:rPr>
              <a:t>billion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en-US" sz="2200" b="1" dirty="0" smtClean="0">
                <a:solidFill>
                  <a:srgbClr val="002060"/>
                </a:solidFill>
              </a:rPr>
              <a:t>sum</a:t>
            </a:r>
            <a:r>
              <a:rPr lang="ru-RU" sz="2200" b="1" dirty="0" smtClean="0">
                <a:solidFill>
                  <a:srgbClr val="002060"/>
                </a:solidFill>
              </a:rPr>
              <a:t>                    (</a:t>
            </a:r>
            <a:r>
              <a:rPr lang="en-US" sz="2200" b="1" dirty="0" smtClean="0">
                <a:solidFill>
                  <a:srgbClr val="002060"/>
                </a:solidFill>
              </a:rPr>
              <a:t>or calculated </a:t>
            </a:r>
            <a:r>
              <a:rPr lang="ru-RU" sz="2200" b="1" dirty="0" smtClean="0">
                <a:solidFill>
                  <a:srgbClr val="002060"/>
                </a:solidFill>
              </a:rPr>
              <a:t>5,9 </a:t>
            </a:r>
            <a:r>
              <a:rPr lang="en-US" sz="2200" b="1" dirty="0" smtClean="0">
                <a:solidFill>
                  <a:srgbClr val="002060"/>
                </a:solidFill>
              </a:rPr>
              <a:t>million</a:t>
            </a:r>
            <a:r>
              <a:rPr lang="ru-RU" sz="2200" b="1" dirty="0" smtClean="0">
                <a:solidFill>
                  <a:srgbClr val="002060"/>
                </a:solidFill>
              </a:rPr>
              <a:t>. </a:t>
            </a:r>
            <a:r>
              <a:rPr lang="en-US" sz="2200" b="1" dirty="0" smtClean="0">
                <a:solidFill>
                  <a:srgbClr val="002060"/>
                </a:solidFill>
              </a:rPr>
              <a:t>USA dollar)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002060"/>
                </a:solidFill>
              </a:rPr>
              <a:t>The number of employees </a:t>
            </a:r>
            <a:r>
              <a:rPr lang="ru-RU" sz="2200" b="1" dirty="0" smtClean="0">
                <a:solidFill>
                  <a:srgbClr val="002060"/>
                </a:solidFill>
              </a:rPr>
              <a:t>– 477 </a:t>
            </a:r>
            <a:r>
              <a:rPr lang="en-US" sz="2200" b="1" dirty="0" smtClean="0">
                <a:solidFill>
                  <a:srgbClr val="002060"/>
                </a:solidFill>
              </a:rPr>
              <a:t>people</a:t>
            </a:r>
            <a:endParaRPr lang="ru-RU" sz="2200" b="1" dirty="0">
              <a:solidFill>
                <a:srgbClr val="002060"/>
              </a:solidFill>
            </a:endParaRPr>
          </a:p>
          <a:p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971549" y="3921400"/>
            <a:ext cx="10448110" cy="22471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>
                <a:solidFill>
                  <a:srgbClr val="002060"/>
                </a:solidFill>
              </a:rPr>
              <a:t>BY TOTAL OF 2020 YEAR</a:t>
            </a:r>
            <a:endParaRPr lang="ru-RU" b="1" u="sng" dirty="0" smtClean="0">
              <a:solidFill>
                <a:srgbClr val="002060"/>
              </a:solidFill>
            </a:endParaRP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Net proceeds </a:t>
            </a:r>
            <a:r>
              <a:rPr lang="ru-RU" b="1" dirty="0" smtClean="0">
                <a:solidFill>
                  <a:srgbClr val="002060"/>
                </a:solidFill>
              </a:rPr>
              <a:t>– 142,14 </a:t>
            </a:r>
            <a:r>
              <a:rPr lang="en-US" b="1" dirty="0" smtClean="0">
                <a:solidFill>
                  <a:srgbClr val="002060"/>
                </a:solidFill>
              </a:rPr>
              <a:t>billion</a:t>
            </a:r>
            <a:r>
              <a:rPr lang="ru-RU" b="1" dirty="0" smtClean="0">
                <a:solidFill>
                  <a:srgbClr val="002060"/>
                </a:solidFill>
              </a:rPr>
              <a:t>. </a:t>
            </a:r>
            <a:r>
              <a:rPr lang="en-US" b="1" dirty="0" smtClean="0">
                <a:solidFill>
                  <a:srgbClr val="002060"/>
                </a:solidFill>
              </a:rPr>
              <a:t>sum</a:t>
            </a:r>
            <a:r>
              <a:rPr lang="ru-RU" b="1" dirty="0" smtClean="0">
                <a:solidFill>
                  <a:srgbClr val="002060"/>
                </a:solidFill>
              </a:rPr>
              <a:t> (</a:t>
            </a:r>
            <a:r>
              <a:rPr lang="en-US" b="1" dirty="0" smtClean="0">
                <a:solidFill>
                  <a:srgbClr val="002060"/>
                </a:solidFill>
              </a:rPr>
              <a:t>or calculated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13,6 </a:t>
            </a:r>
            <a:r>
              <a:rPr lang="en-US" b="1" dirty="0" smtClean="0">
                <a:solidFill>
                  <a:srgbClr val="002060"/>
                </a:solidFill>
              </a:rPr>
              <a:t>million USA dollar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002060"/>
                </a:solidFill>
              </a:rPr>
              <a:t>The number of employees </a:t>
            </a:r>
            <a:r>
              <a:rPr lang="ru-RU" b="1" dirty="0" smtClean="0">
                <a:solidFill>
                  <a:srgbClr val="002060"/>
                </a:solidFill>
              </a:rPr>
              <a:t>– 965 </a:t>
            </a:r>
            <a:r>
              <a:rPr lang="en-US" b="1" dirty="0" smtClean="0">
                <a:solidFill>
                  <a:srgbClr val="002060"/>
                </a:solidFill>
              </a:rPr>
              <a:t>people  </a:t>
            </a:r>
            <a:endParaRPr lang="ru-RU" b="1" dirty="0">
              <a:solidFill>
                <a:srgbClr val="002060"/>
              </a:solidFill>
            </a:endParaRPr>
          </a:p>
          <a:p>
            <a:pPr algn="ctr">
              <a:buFont typeface="Wingdings" panose="05000000000000000000" pitchFamily="2" charset="2"/>
              <a:buChar char="§"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6235155" y="1501146"/>
            <a:ext cx="5533571" cy="2053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Char char="v"/>
            </a:pPr>
            <a:r>
              <a:rPr lang="en-US" sz="2200" b="1" dirty="0">
                <a:solidFill>
                  <a:srgbClr val="002060"/>
                </a:solidFill>
              </a:rPr>
              <a:t>BY TOTAL OF </a:t>
            </a:r>
            <a:r>
              <a:rPr lang="en-US" sz="2200" b="1" dirty="0" smtClean="0">
                <a:solidFill>
                  <a:srgbClr val="002060"/>
                </a:solidFill>
              </a:rPr>
              <a:t>201</a:t>
            </a:r>
            <a:r>
              <a:rPr lang="uz-Latn-UZ" sz="2200" b="1" dirty="0" smtClean="0">
                <a:solidFill>
                  <a:srgbClr val="002060"/>
                </a:solidFill>
              </a:rPr>
              <a:t>9</a:t>
            </a:r>
            <a:r>
              <a:rPr lang="en-US" sz="2200" b="1" dirty="0" smtClean="0">
                <a:solidFill>
                  <a:srgbClr val="002060"/>
                </a:solidFill>
              </a:rPr>
              <a:t> </a:t>
            </a:r>
            <a:r>
              <a:rPr lang="en-US" sz="2200" b="1" dirty="0">
                <a:solidFill>
                  <a:srgbClr val="002060"/>
                </a:solidFill>
              </a:rPr>
              <a:t>YEAR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002060"/>
                </a:solidFill>
              </a:rPr>
              <a:t>Net </a:t>
            </a:r>
            <a:r>
              <a:rPr lang="en-US" sz="2200" b="1" dirty="0" smtClean="0">
                <a:solidFill>
                  <a:srgbClr val="002060"/>
                </a:solidFill>
              </a:rPr>
              <a:t>proceeds </a:t>
            </a:r>
            <a:r>
              <a:rPr lang="ru-RU" sz="2200" b="1" dirty="0" smtClean="0">
                <a:solidFill>
                  <a:srgbClr val="002060"/>
                </a:solidFill>
              </a:rPr>
              <a:t>– </a:t>
            </a:r>
            <a:r>
              <a:rPr lang="ru-RU" sz="2200" b="1" dirty="0">
                <a:solidFill>
                  <a:srgbClr val="002060"/>
                </a:solidFill>
              </a:rPr>
              <a:t>138,2 </a:t>
            </a:r>
            <a:r>
              <a:rPr lang="en-US" sz="2200" b="1" dirty="0" smtClean="0">
                <a:solidFill>
                  <a:srgbClr val="002060"/>
                </a:solidFill>
              </a:rPr>
              <a:t>billion. Sum( or calculated 13,1 million USA dollar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  <a:endParaRPr lang="ru-RU" sz="2200" b="1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200" b="1" dirty="0" smtClean="0">
                <a:solidFill>
                  <a:srgbClr val="002060"/>
                </a:solidFill>
              </a:rPr>
              <a:t>The number of employees</a:t>
            </a:r>
            <a:r>
              <a:rPr lang="ru-RU" sz="2200" b="1" dirty="0" smtClean="0">
                <a:solidFill>
                  <a:srgbClr val="002060"/>
                </a:solidFill>
              </a:rPr>
              <a:t>– </a:t>
            </a:r>
            <a:r>
              <a:rPr lang="ru-RU" sz="2200" b="1" dirty="0">
                <a:solidFill>
                  <a:srgbClr val="002060"/>
                </a:solidFill>
              </a:rPr>
              <a:t>740 </a:t>
            </a:r>
            <a:r>
              <a:rPr lang="en-US" sz="2200" b="1" dirty="0" smtClean="0">
                <a:solidFill>
                  <a:srgbClr val="002060"/>
                </a:solidFill>
              </a:rPr>
              <a:t>people </a:t>
            </a:r>
            <a:endParaRPr lang="ru-RU" sz="2200" b="1" dirty="0">
              <a:solidFill>
                <a:srgbClr val="002060"/>
              </a:solidFill>
            </a:endParaRPr>
          </a:p>
          <a:p>
            <a:endParaRPr lang="ru-RU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02228"/>
              </p:ext>
            </p:extLst>
          </p:nvPr>
        </p:nvGraphicFramePr>
        <p:xfrm>
          <a:off x="365579" y="941841"/>
          <a:ext cx="5541736" cy="5697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087">
                  <a:extLst>
                    <a:ext uri="{9D8B030D-6E8A-4147-A177-3AD203B41FA5}">
                      <a16:colId xmlns:a16="http://schemas.microsoft.com/office/drawing/2014/main" val="2598757151"/>
                    </a:ext>
                  </a:extLst>
                </a:gridCol>
                <a:gridCol w="2004164">
                  <a:extLst>
                    <a:ext uri="{9D8B030D-6E8A-4147-A177-3AD203B41FA5}">
                      <a16:colId xmlns:a16="http://schemas.microsoft.com/office/drawing/2014/main" val="134276847"/>
                    </a:ext>
                  </a:extLst>
                </a:gridCol>
                <a:gridCol w="1793385">
                  <a:extLst>
                    <a:ext uri="{9D8B030D-6E8A-4147-A177-3AD203B41FA5}">
                      <a16:colId xmlns:a16="http://schemas.microsoft.com/office/drawing/2014/main" val="4272495635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17746628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984823982"/>
                    </a:ext>
                  </a:extLst>
                </a:gridCol>
              </a:tblGrid>
              <a:tr h="4432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№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Vehicle name and mechanism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Brand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Year of issue</a:t>
                      </a:r>
                      <a:r>
                        <a:rPr lang="en-US" sz="1200" b="1" u="none" strike="noStrike" baseline="0" dirty="0" smtClean="0">
                          <a:effectLst/>
                        </a:rPr>
                        <a:t>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err="1" smtClean="0">
                          <a:effectLst/>
                        </a:rPr>
                        <a:t>Num</a:t>
                      </a:r>
                      <a:r>
                        <a:rPr lang="ru-RU" sz="1200" b="1" u="none" strike="noStrike" dirty="0" smtClean="0"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1907519086"/>
                  </a:ext>
                </a:extLst>
              </a:tr>
              <a:tr h="2216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Drilling rigs and hydraulics drilling carriage with 2 arrows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 KAISHAN KG-930A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3902549552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u="none" strike="noStrike" dirty="0">
                          <a:effectLst/>
                        </a:rPr>
                        <a:t> </a:t>
                      </a:r>
                      <a:r>
                        <a:rPr lang="ru-RU" sz="1100" b="1" u="none" strike="noStrike" dirty="0" smtClean="0">
                          <a:effectLst/>
                        </a:rPr>
                        <a:t>НКР-10МВПА-1-000</a:t>
                      </a:r>
                      <a:endParaRPr lang="ru-RU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567603432"/>
                  </a:ext>
                </a:extLst>
              </a:tr>
              <a:tr h="407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Atlas Copco Boomer 282</a:t>
                      </a:r>
                      <a:endParaRPr lang="uz-Latn-U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1654710967"/>
                  </a:ext>
                </a:extLst>
              </a:tr>
              <a:tr h="2216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Compressors</a:t>
                      </a:r>
                      <a:endParaRPr lang="ru-RU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 KAISHAN LGCY 15/13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1751926363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AIRPOOL  PR 32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2029477822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 JF </a:t>
                      </a:r>
                      <a:r>
                        <a:rPr lang="ru-RU" sz="1100" b="1" u="none" strike="noStrike">
                          <a:effectLst/>
                        </a:rPr>
                        <a:t>АМ100А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2747525840"/>
                  </a:ext>
                </a:extLst>
              </a:tr>
              <a:tr h="2216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Drilling pumps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NB-32 with el. engine 45kw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2592690523"/>
                  </a:ext>
                </a:extLst>
              </a:tr>
              <a:tr h="2826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 Zoomlion 80.12.112 RSD</a:t>
                      </a:r>
                      <a:endParaRPr lang="uz-Latn-U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3743555011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ANB-22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3474201306"/>
                  </a:ext>
                </a:extLst>
              </a:tr>
              <a:tr h="22164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Stirrer mortar and mortar unit, earthenware laboratories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NSA solution unit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1960842137"/>
                  </a:ext>
                </a:extLst>
              </a:tr>
              <a:tr h="443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Clay </a:t>
                      </a:r>
                      <a:r>
                        <a:rPr lang="en-US" sz="1200" b="1" u="none" strike="noStrike" dirty="0" err="1" smtClean="0">
                          <a:effectLst/>
                        </a:rPr>
                        <a:t>labarotory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873301594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RM-2000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573447853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RM</a:t>
                      </a:r>
                      <a:r>
                        <a:rPr lang="ru-RU" sz="1100" b="1" u="none" strike="noStrike" dirty="0" smtClean="0">
                          <a:effectLst/>
                        </a:rPr>
                        <a:t>-750 </a:t>
                      </a:r>
                      <a:r>
                        <a:rPr lang="en-US" sz="1100" b="1" u="none" strike="noStrike" dirty="0" smtClean="0">
                          <a:effectLst/>
                        </a:rPr>
                        <a:t>with </a:t>
                      </a:r>
                      <a:r>
                        <a:rPr lang="en-US" sz="1100" b="1" u="none" strike="noStrike" dirty="0" err="1" smtClean="0">
                          <a:effectLst/>
                        </a:rPr>
                        <a:t>el.motor</a:t>
                      </a:r>
                      <a:r>
                        <a:rPr lang="en-US" sz="1100" b="1" u="none" strike="noStrike" dirty="0" smtClean="0">
                          <a:effectLst/>
                        </a:rPr>
                        <a:t> 5.5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4143408078"/>
                  </a:ext>
                </a:extLst>
              </a:tr>
              <a:tr h="2216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Generators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 К4100 495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3054065238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ARNPOWER</a:t>
                      </a:r>
                      <a:endParaRPr lang="uz-Latn-U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3623747715"/>
                  </a:ext>
                </a:extLst>
              </a:tr>
              <a:tr h="2216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Forklift trucks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SHANTUI SL50W-2 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2078956953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XCMG ZL50GN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986995783"/>
                  </a:ext>
                </a:extLst>
              </a:tr>
              <a:tr h="2331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SINOSTEEL CY-2</a:t>
                      </a:r>
                      <a:endParaRPr lang="uz-Latn-U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544828779"/>
                  </a:ext>
                </a:extLst>
              </a:tr>
              <a:tr h="2216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 crawler tractors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 Т</a:t>
                      </a:r>
                      <a:r>
                        <a:rPr lang="uz-Latn-UZ" sz="1100" b="1" u="none" strike="noStrike">
                          <a:effectLst/>
                        </a:rPr>
                        <a:t>Y-3000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4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1718725609"/>
                  </a:ext>
                </a:extLst>
              </a:tr>
              <a:tr h="2216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Excavators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 SANY415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936877148"/>
                  </a:ext>
                </a:extLst>
              </a:tr>
              <a:tr h="2216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Hyundai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82" marR="6782" marT="6782" marB="0" anchor="ctr"/>
                </a:tc>
                <a:extLst>
                  <a:ext uri="{0D108BD9-81ED-4DB2-BD59-A6C34878D82A}">
                    <a16:rowId xmlns:a16="http://schemas.microsoft.com/office/drawing/2014/main" val="3782601423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93958"/>
              </p:ext>
            </p:extLst>
          </p:nvPr>
        </p:nvGraphicFramePr>
        <p:xfrm>
          <a:off x="6172199" y="937530"/>
          <a:ext cx="5728355" cy="5682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648">
                  <a:extLst>
                    <a:ext uri="{9D8B030D-6E8A-4147-A177-3AD203B41FA5}">
                      <a16:colId xmlns:a16="http://schemas.microsoft.com/office/drawing/2014/main" val="3909891073"/>
                    </a:ext>
                  </a:extLst>
                </a:gridCol>
                <a:gridCol w="2129424">
                  <a:extLst>
                    <a:ext uri="{9D8B030D-6E8A-4147-A177-3AD203B41FA5}">
                      <a16:colId xmlns:a16="http://schemas.microsoft.com/office/drawing/2014/main" val="1842337322"/>
                    </a:ext>
                  </a:extLst>
                </a:gridCol>
                <a:gridCol w="1813447">
                  <a:extLst>
                    <a:ext uri="{9D8B030D-6E8A-4147-A177-3AD203B41FA5}">
                      <a16:colId xmlns:a16="http://schemas.microsoft.com/office/drawing/2014/main" val="2351553117"/>
                    </a:ext>
                  </a:extLst>
                </a:gridCol>
                <a:gridCol w="866036">
                  <a:extLst>
                    <a:ext uri="{9D8B030D-6E8A-4147-A177-3AD203B41FA5}">
                      <a16:colId xmlns:a16="http://schemas.microsoft.com/office/drawing/2014/main" val="3381086245"/>
                    </a:ext>
                  </a:extLst>
                </a:gridCol>
                <a:gridCol w="427800">
                  <a:extLst>
                    <a:ext uri="{9D8B030D-6E8A-4147-A177-3AD203B41FA5}">
                      <a16:colId xmlns:a16="http://schemas.microsoft.com/office/drawing/2014/main" val="392897404"/>
                    </a:ext>
                  </a:extLst>
                </a:gridCol>
              </a:tblGrid>
              <a:tr h="240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9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smtClean="0">
                          <a:effectLst/>
                        </a:rPr>
                        <a:t>Mine fans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SVM-6 22kw 3000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450386560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SVO-6 22 kW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77333943"/>
                  </a:ext>
                </a:extLst>
              </a:tr>
              <a:tr h="24003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Welding machines, transformers and rectifiers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 Conitech 630</a:t>
                      </a:r>
                      <a:r>
                        <a:rPr lang="ru-RU" sz="1100" b="1" u="none" strike="noStrike" dirty="0">
                          <a:effectLst/>
                        </a:rPr>
                        <a:t>А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20192025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WDM 6301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115612273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 ВХ1 630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660811284"/>
                  </a:ext>
                </a:extLst>
              </a:tr>
              <a:tr h="240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Receiver 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10m3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943654914"/>
                  </a:ext>
                </a:extLst>
              </a:tr>
              <a:tr h="5275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Cement sprayer concrete </a:t>
                      </a:r>
                      <a:r>
                        <a:rPr lang="en-US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shotcrete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machine jets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TUNNEL-MAX</a:t>
                      </a:r>
                      <a:endParaRPr lang="uz-Latn-U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704587552"/>
                  </a:ext>
                </a:extLst>
              </a:tr>
              <a:tr h="240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Dump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trucks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КАМАЗ-6520-1043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327775280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SHACMAN - SX3318DT367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508416621"/>
                  </a:ext>
                </a:extLst>
              </a:tr>
              <a:tr h="240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Concrete mixer trucks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КАМАЗ 53229-1933-15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878199296"/>
                  </a:ext>
                </a:extLst>
              </a:tr>
              <a:tr h="240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Delivery vans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КАМАЗ-65115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879179627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>
                          <a:effectLst/>
                        </a:rPr>
                        <a:t>MAN CLA 16.230 4х2 ВВ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668644529"/>
                  </a:ext>
                </a:extLst>
              </a:tr>
              <a:tr h="35431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16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 equipment and semi-trailers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DO</a:t>
                      </a:r>
                      <a:r>
                        <a:rPr lang="ru-RU" sz="1100" b="1" u="none" strike="noStrike" dirty="0">
                          <a:effectLst/>
                        </a:rPr>
                        <a:t>О</a:t>
                      </a:r>
                      <a:r>
                        <a:rPr lang="uz-Latn-UZ" sz="1100" b="1" u="none" strike="noStrike" dirty="0">
                          <a:effectLst/>
                        </a:rPr>
                        <a:t>NGFEND DFL 4251LAX8</a:t>
                      </a:r>
                      <a:endParaRPr lang="uz-Latn-U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374162256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 dirty="0">
                          <a:effectLst/>
                        </a:rPr>
                        <a:t>HONDA XHD 9400TJZ</a:t>
                      </a:r>
                      <a:endParaRPr lang="uz-Latn-U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630082748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MAZ (URB)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215113817"/>
                  </a:ext>
                </a:extLst>
              </a:tr>
              <a:tr h="24003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17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Truck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cranes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МА</a:t>
                      </a:r>
                      <a:r>
                        <a:rPr lang="uz-Latn-UZ" sz="1100" b="1" u="none" strike="noStrike" dirty="0">
                          <a:effectLst/>
                        </a:rPr>
                        <a:t>N CLA 18.280 4/2</a:t>
                      </a:r>
                      <a:r>
                        <a:rPr lang="ru-RU" sz="1100" b="1" u="none" strike="noStrike" dirty="0">
                          <a:effectLst/>
                        </a:rPr>
                        <a:t>ВВ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2018-2020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1482662367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 smtClean="0">
                          <a:effectLst/>
                        </a:rPr>
                        <a:t>Maz</a:t>
                      </a:r>
                      <a:r>
                        <a:rPr lang="ru-RU" sz="1100" b="1" u="none" strike="noStrike" dirty="0" smtClean="0">
                          <a:effectLst/>
                        </a:rPr>
                        <a:t>-5334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100" b="1" u="none" strike="noStrike" baseline="0" dirty="0" smtClean="0">
                          <a:effectLst/>
                        </a:rPr>
                        <a:t>SMK-10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72991152"/>
                  </a:ext>
                </a:extLst>
              </a:tr>
              <a:tr h="2400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18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Passenger cars and off-road vehicles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b="1" u="none" strike="noStrike">
                          <a:effectLst/>
                        </a:rPr>
                        <a:t>LACETTI </a:t>
                      </a:r>
                      <a:endParaRPr lang="uz-Latn-UZ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effectLst/>
                        </a:rPr>
                        <a:t>2018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3310414454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УАЗ-315195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757383107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u="none" strike="noStrike" dirty="0">
                          <a:effectLst/>
                        </a:rPr>
                        <a:t>LADA-21310</a:t>
                      </a:r>
                      <a:endParaRPr lang="uz-Latn-U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875212699"/>
                  </a:ext>
                </a:extLst>
              </a:tr>
              <a:tr h="240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z-Latn-UZ" sz="1100" u="none" strike="noStrike">
                          <a:effectLst/>
                        </a:rPr>
                        <a:t>LADA-21214-007-52</a:t>
                      </a:r>
                      <a:endParaRPr lang="uz-Latn-U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2020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664200893"/>
                  </a:ext>
                </a:extLst>
              </a:tr>
              <a:tr h="2400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u="none" strike="noStrike" dirty="0" smtClean="0">
                          <a:effectLst/>
                        </a:rPr>
                        <a:t>Total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120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68" marR="7568" marT="7568" marB="0" anchor="ctr"/>
                </a:tc>
                <a:extLst>
                  <a:ext uri="{0D108BD9-81ED-4DB2-BD59-A6C34878D82A}">
                    <a16:rowId xmlns:a16="http://schemas.microsoft.com/office/drawing/2014/main" val="2660418624"/>
                  </a:ext>
                </a:extLst>
              </a:tr>
            </a:tbl>
          </a:graphicData>
        </a:graphic>
      </p:graphicFrame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78328" y="43543"/>
            <a:ext cx="10787743" cy="87516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00" b="1" dirty="0" smtClean="0">
                <a:solidFill>
                  <a:srgbClr val="002060"/>
                </a:solidFill>
                <a:latin typeface="+mn-lt"/>
              </a:rPr>
              <a:t>Technical park of machinery, mechanisms and special equipment of </a:t>
            </a:r>
            <a:r>
              <a:rPr lang="en-US" sz="2400" b="1" dirty="0">
                <a:solidFill>
                  <a:srgbClr val="002060"/>
                </a:solidFill>
                <a:latin typeface="Calibri LightCalibri (Основной текст)"/>
              </a:rPr>
              <a:t>JSC "</a:t>
            </a:r>
            <a:r>
              <a:rPr lang="en-US" sz="2400" b="1" dirty="0" err="1">
                <a:solidFill>
                  <a:srgbClr val="002060"/>
                </a:solidFill>
                <a:latin typeface="Calibri LightCalibri (Основной текст)"/>
              </a:rPr>
              <a:t>Gid</a:t>
            </a:r>
            <a:r>
              <a:rPr lang="uz-Latn-UZ" sz="2400" b="1" dirty="0">
                <a:solidFill>
                  <a:srgbClr val="002060"/>
                </a:solidFill>
                <a:latin typeface="Calibri LightCalibri (Основной текст)"/>
              </a:rPr>
              <a:t>maxsusqurilish</a:t>
            </a:r>
            <a:r>
              <a:rPr lang="en-US" sz="2400" b="1" dirty="0">
                <a:solidFill>
                  <a:srgbClr val="002060"/>
                </a:solidFill>
                <a:latin typeface="Calibri LightCalibri (Основной текст)"/>
              </a:rPr>
              <a:t>"</a:t>
            </a:r>
            <a:endParaRPr lang="ru-RU" sz="26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37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1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1880</TotalTime>
  <Words>1301</Words>
  <Application>Microsoft Office PowerPoint</Application>
  <PresentationFormat>Широкоэкранный</PresentationFormat>
  <Paragraphs>274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(Основной текст)</vt:lpstr>
      <vt:lpstr>Calibri LightCalibri (Основной текст)</vt:lpstr>
      <vt:lpstr>Century Gothic</vt:lpstr>
      <vt:lpstr>Wingdings</vt:lpstr>
      <vt:lpstr>Wingdings 3</vt:lpstr>
      <vt:lpstr>Сектор</vt:lpstr>
      <vt:lpstr>«gidromaxsusqurilish»</vt:lpstr>
      <vt:lpstr>THE HISTORY OF THE ORGANIZATION</vt:lpstr>
      <vt:lpstr>Composition of JSC "Gidmaxsusqurilish"</vt:lpstr>
      <vt:lpstr>Primary activity  </vt:lpstr>
      <vt:lpstr>JSC "Gidmaxsusqurilish" in its activities has carried out construction and installation work in the following facilities</vt:lpstr>
      <vt:lpstr>JSC "Gidmaxsusqurilish" took part in the construction</vt:lpstr>
      <vt:lpstr>The volume of construction and installation work according to the Business Plan of the company for 2021</vt:lpstr>
      <vt:lpstr>Financial and economic indicators of                              JSC "Gidmaxsusqurilish"</vt:lpstr>
      <vt:lpstr>Technical park of machinery, mechanisms and special equipment of JSC "Gidmaxsusqurilish"</vt:lpstr>
      <vt:lpstr>Currently, the number of specialists of                                   JSC "Gidromaxsusqurilish"</vt:lpstr>
      <vt:lpstr>PHOTO GALLERY</vt:lpstr>
      <vt:lpstr>Презентация PowerPoint</vt:lpstr>
      <vt:lpstr>Презентация PowerPoint</vt:lpstr>
      <vt:lpstr>Презентация PowerPoint</vt:lpstr>
      <vt:lpstr>Презентация PowerPoint</vt:lpstr>
      <vt:lpstr>Thanks for your attention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ГИДРОСПЕЦСТРОЙ</dc:title>
  <dc:creator>Пользователь</dc:creator>
  <cp:lastModifiedBy>Пользователь</cp:lastModifiedBy>
  <cp:revision>250</cp:revision>
  <dcterms:created xsi:type="dcterms:W3CDTF">2021-01-21T13:39:59Z</dcterms:created>
  <dcterms:modified xsi:type="dcterms:W3CDTF">2021-01-30T11:53:22Z</dcterms:modified>
</cp:coreProperties>
</file>